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42"/>
  </p:notesMasterIdLst>
  <p:sldIdLst>
    <p:sldId id="257" r:id="rId5"/>
    <p:sldId id="263" r:id="rId6"/>
    <p:sldId id="262" r:id="rId7"/>
    <p:sldId id="311" r:id="rId8"/>
    <p:sldId id="271" r:id="rId9"/>
    <p:sldId id="272" r:id="rId10"/>
    <p:sldId id="273" r:id="rId11"/>
    <p:sldId id="274" r:id="rId12"/>
    <p:sldId id="275" r:id="rId13"/>
    <p:sldId id="276" r:id="rId14"/>
    <p:sldId id="282" r:id="rId15"/>
    <p:sldId id="283" r:id="rId16"/>
    <p:sldId id="293" r:id="rId17"/>
    <p:sldId id="307" r:id="rId18"/>
    <p:sldId id="312" r:id="rId19"/>
    <p:sldId id="313" r:id="rId20"/>
    <p:sldId id="287" r:id="rId21"/>
    <p:sldId id="277" r:id="rId22"/>
    <p:sldId id="278" r:id="rId23"/>
    <p:sldId id="279" r:id="rId24"/>
    <p:sldId id="294" r:id="rId25"/>
    <p:sldId id="295" r:id="rId26"/>
    <p:sldId id="308" r:id="rId27"/>
    <p:sldId id="309" r:id="rId28"/>
    <p:sldId id="310" r:id="rId29"/>
    <p:sldId id="296" r:id="rId30"/>
    <p:sldId id="261" r:id="rId31"/>
    <p:sldId id="297" r:id="rId32"/>
    <p:sldId id="269" r:id="rId33"/>
    <p:sldId id="298" r:id="rId34"/>
    <p:sldId id="300" r:id="rId35"/>
    <p:sldId id="299" r:id="rId36"/>
    <p:sldId id="301" r:id="rId37"/>
    <p:sldId id="302" r:id="rId38"/>
    <p:sldId id="303" r:id="rId39"/>
    <p:sldId id="304" r:id="rId40"/>
    <p:sldId id="30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ED424C-C05D-4D0B-8519-510EC863B59E}" v="121" dt="2022-08-27T02:11:10.4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2471" autoAdjust="0"/>
  </p:normalViewPr>
  <p:slideViewPr>
    <p:cSldViewPr snapToGrid="0">
      <p:cViewPr varScale="1">
        <p:scale>
          <a:sx n="55" d="100"/>
          <a:sy n="55" d="100"/>
        </p:scale>
        <p:origin x="536"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Buchbinder" userId="4076cd2bd8818993" providerId="LiveId" clId="{FAED424C-C05D-4D0B-8519-510EC863B59E}"/>
    <pc:docChg chg="undo custSel addSld delSld modSld sldOrd">
      <pc:chgData name="Felipe Buchbinder" userId="4076cd2bd8818993" providerId="LiveId" clId="{FAED424C-C05D-4D0B-8519-510EC863B59E}" dt="2022-08-27T02:11:10.487" v="958" actId="20577"/>
      <pc:docMkLst>
        <pc:docMk/>
      </pc:docMkLst>
      <pc:sldChg chg="addSp delSp modSp mod addAnim">
        <pc:chgData name="Felipe Buchbinder" userId="4076cd2bd8818993" providerId="LiveId" clId="{FAED424C-C05D-4D0B-8519-510EC863B59E}" dt="2022-08-26T02:27:09.654" v="10" actId="478"/>
        <pc:sldMkLst>
          <pc:docMk/>
          <pc:sldMk cId="2475805559" sldId="257"/>
        </pc:sldMkLst>
        <pc:spChg chg="mod">
          <ac:chgData name="Felipe Buchbinder" userId="4076cd2bd8818993" providerId="LiveId" clId="{FAED424C-C05D-4D0B-8519-510EC863B59E}" dt="2022-08-26T02:26:21.771" v="2" actId="26606"/>
          <ac:spMkLst>
            <pc:docMk/>
            <pc:sldMk cId="2475805559" sldId="257"/>
            <ac:spMk id="2" creationId="{1C21E816-31F5-48BB-BD02-D15F2F18B48A}"/>
          </ac:spMkLst>
        </pc:spChg>
        <pc:spChg chg="mod">
          <ac:chgData name="Felipe Buchbinder" userId="4076cd2bd8818993" providerId="LiveId" clId="{FAED424C-C05D-4D0B-8519-510EC863B59E}" dt="2022-08-26T02:26:21.771" v="2" actId="26606"/>
          <ac:spMkLst>
            <pc:docMk/>
            <pc:sldMk cId="2475805559" sldId="257"/>
            <ac:spMk id="3" creationId="{835D6E6B-3353-491C-A3C6-F278D6CED8B3}"/>
          </ac:spMkLst>
        </pc:spChg>
        <pc:spChg chg="del">
          <ac:chgData name="Felipe Buchbinder" userId="4076cd2bd8818993" providerId="LiveId" clId="{FAED424C-C05D-4D0B-8519-510EC863B59E}" dt="2022-08-26T02:26:21.771" v="2" actId="26606"/>
          <ac:spMkLst>
            <pc:docMk/>
            <pc:sldMk cId="2475805559" sldId="257"/>
            <ac:spMk id="18" creationId="{D6D7A0BC-0046-4CAA-8E7F-DCAFE511EA0E}"/>
          </ac:spMkLst>
        </pc:spChg>
        <pc:spChg chg="del">
          <ac:chgData name="Felipe Buchbinder" userId="4076cd2bd8818993" providerId="LiveId" clId="{FAED424C-C05D-4D0B-8519-510EC863B59E}" dt="2022-08-26T02:26:21.771" v="2" actId="26606"/>
          <ac:spMkLst>
            <pc:docMk/>
            <pc:sldMk cId="2475805559" sldId="257"/>
            <ac:spMk id="20" creationId="{E7C6334F-6411-41EC-AD7D-179EDD8B58CB}"/>
          </ac:spMkLst>
        </pc:spChg>
        <pc:spChg chg="del">
          <ac:chgData name="Felipe Buchbinder" userId="4076cd2bd8818993" providerId="LiveId" clId="{FAED424C-C05D-4D0B-8519-510EC863B59E}" dt="2022-08-26T02:26:21.771" v="2" actId="26606"/>
          <ac:spMkLst>
            <pc:docMk/>
            <pc:sldMk cId="2475805559" sldId="257"/>
            <ac:spMk id="22" creationId="{E6B02CEE-3AF8-4349-9B3E-8970E6DF62B3}"/>
          </ac:spMkLst>
        </pc:spChg>
        <pc:spChg chg="del">
          <ac:chgData name="Felipe Buchbinder" userId="4076cd2bd8818993" providerId="LiveId" clId="{FAED424C-C05D-4D0B-8519-510EC863B59E}" dt="2022-08-26T02:26:21.771" v="2" actId="26606"/>
          <ac:spMkLst>
            <pc:docMk/>
            <pc:sldMk cId="2475805559" sldId="257"/>
            <ac:spMk id="24" creationId="{AAA01CF0-3FB5-44EB-B7DE-F2E86374C2FB}"/>
          </ac:spMkLst>
        </pc:spChg>
        <pc:spChg chg="add del">
          <ac:chgData name="Felipe Buchbinder" userId="4076cd2bd8818993" providerId="LiveId" clId="{FAED424C-C05D-4D0B-8519-510EC863B59E}" dt="2022-08-26T02:27:09" v="8" actId="26606"/>
          <ac:spMkLst>
            <pc:docMk/>
            <pc:sldMk cId="2475805559" sldId="257"/>
            <ac:spMk id="1031" creationId="{007891EC-4501-44ED-A8C8-B11B6DB767AB}"/>
          </ac:spMkLst>
        </pc:spChg>
        <pc:spChg chg="add del">
          <ac:chgData name="Felipe Buchbinder" userId="4076cd2bd8818993" providerId="LiveId" clId="{FAED424C-C05D-4D0B-8519-510EC863B59E}" dt="2022-08-26T02:27:09" v="8" actId="26606"/>
          <ac:spMkLst>
            <pc:docMk/>
            <pc:sldMk cId="2475805559" sldId="257"/>
            <ac:spMk id="1038" creationId="{007891EC-4501-44ED-A8C8-B11B6DB767AB}"/>
          </ac:spMkLst>
        </pc:spChg>
        <pc:picChg chg="del">
          <ac:chgData name="Felipe Buchbinder" userId="4076cd2bd8818993" providerId="LiveId" clId="{FAED424C-C05D-4D0B-8519-510EC863B59E}" dt="2022-08-26T02:26:16.761" v="0" actId="478"/>
          <ac:picMkLst>
            <pc:docMk/>
            <pc:sldMk cId="2475805559" sldId="257"/>
            <ac:picMk id="6" creationId="{F1A8C364-94D4-4630-BAD0-78722F347055}"/>
          </ac:picMkLst>
        </pc:picChg>
        <pc:picChg chg="add del mod ord">
          <ac:chgData name="Felipe Buchbinder" userId="4076cd2bd8818993" providerId="LiveId" clId="{FAED424C-C05D-4D0B-8519-510EC863B59E}" dt="2022-08-26T02:27:09.654" v="10" actId="478"/>
          <ac:picMkLst>
            <pc:docMk/>
            <pc:sldMk cId="2475805559" sldId="257"/>
            <ac:picMk id="1026" creationId="{6F097254-7564-AD54-C808-4ED2E97C816E}"/>
          </ac:picMkLst>
        </pc:picChg>
        <pc:picChg chg="add del mod ord">
          <ac:chgData name="Felipe Buchbinder" userId="4076cd2bd8818993" providerId="LiveId" clId="{FAED424C-C05D-4D0B-8519-510EC863B59E}" dt="2022-08-26T02:27:09.255" v="9"/>
          <ac:picMkLst>
            <pc:docMk/>
            <pc:sldMk cId="2475805559" sldId="257"/>
            <ac:picMk id="1028" creationId="{AA52E843-8109-DC2E-A284-FABEEC150C14}"/>
          </ac:picMkLst>
        </pc:picChg>
        <pc:cxnChg chg="add del">
          <ac:chgData name="Felipe Buchbinder" userId="4076cd2bd8818993" providerId="LiveId" clId="{FAED424C-C05D-4D0B-8519-510EC863B59E}" dt="2022-08-26T02:27:09" v="8" actId="26606"/>
          <ac:cxnSpMkLst>
            <pc:docMk/>
            <pc:sldMk cId="2475805559" sldId="257"/>
            <ac:cxnSpMk id="1033" creationId="{34E5597F-CE67-4085-9548-E6A8036DA3BB}"/>
          </ac:cxnSpMkLst>
        </pc:cxnChg>
        <pc:cxnChg chg="add del">
          <ac:chgData name="Felipe Buchbinder" userId="4076cd2bd8818993" providerId="LiveId" clId="{FAED424C-C05D-4D0B-8519-510EC863B59E}" dt="2022-08-26T02:27:09" v="8" actId="26606"/>
          <ac:cxnSpMkLst>
            <pc:docMk/>
            <pc:sldMk cId="2475805559" sldId="257"/>
            <ac:cxnSpMk id="1040" creationId="{34E5597F-CE67-4085-9548-E6A8036DA3BB}"/>
          </ac:cxnSpMkLst>
        </pc:cxnChg>
      </pc:sldChg>
      <pc:sldChg chg="addSp delSp modSp mod setBg">
        <pc:chgData name="Felipe Buchbinder" userId="4076cd2bd8818993" providerId="LiveId" clId="{FAED424C-C05D-4D0B-8519-510EC863B59E}" dt="2022-08-26T02:28:51.175" v="12" actId="26606"/>
        <pc:sldMkLst>
          <pc:docMk/>
          <pc:sldMk cId="4275480052" sldId="263"/>
        </pc:sldMkLst>
        <pc:spChg chg="mod">
          <ac:chgData name="Felipe Buchbinder" userId="4076cd2bd8818993" providerId="LiveId" clId="{FAED424C-C05D-4D0B-8519-510EC863B59E}" dt="2022-08-26T02:28:51.175" v="12" actId="26606"/>
          <ac:spMkLst>
            <pc:docMk/>
            <pc:sldMk cId="4275480052" sldId="263"/>
            <ac:spMk id="2" creationId="{9E8E56E8-5EDB-40C3-A192-C08CB21ADED5}"/>
          </ac:spMkLst>
        </pc:spChg>
        <pc:spChg chg="del">
          <ac:chgData name="Felipe Buchbinder" userId="4076cd2bd8818993" providerId="LiveId" clId="{FAED424C-C05D-4D0B-8519-510EC863B59E}" dt="2022-08-26T02:28:51.175" v="12" actId="26606"/>
          <ac:spMkLst>
            <pc:docMk/>
            <pc:sldMk cId="4275480052" sldId="263"/>
            <ac:spMk id="3" creationId="{D62240CE-87D4-4997-89D6-7178AAEB9384}"/>
          </ac:spMkLst>
        </pc:spChg>
        <pc:spChg chg="del">
          <ac:chgData name="Felipe Buchbinder" userId="4076cd2bd8818993" providerId="LiveId" clId="{FAED424C-C05D-4D0B-8519-510EC863B59E}" dt="2022-08-26T02:28:51.175" v="12" actId="26606"/>
          <ac:spMkLst>
            <pc:docMk/>
            <pc:sldMk cId="4275480052" sldId="263"/>
            <ac:spMk id="8" creationId="{9B6B47BF-F3D0-4678-9B20-DA45E1BCAD6C}"/>
          </ac:spMkLst>
        </pc:spChg>
        <pc:spChg chg="del">
          <ac:chgData name="Felipe Buchbinder" userId="4076cd2bd8818993" providerId="LiveId" clId="{FAED424C-C05D-4D0B-8519-510EC863B59E}" dt="2022-08-26T02:28:51.175" v="12" actId="26606"/>
          <ac:spMkLst>
            <pc:docMk/>
            <pc:sldMk cId="4275480052" sldId="263"/>
            <ac:spMk id="10" creationId="{19334917-3673-4EF2-BA7C-CC83AEEEAE37}"/>
          </ac:spMkLst>
        </pc:spChg>
        <pc:spChg chg="del">
          <ac:chgData name="Felipe Buchbinder" userId="4076cd2bd8818993" providerId="LiveId" clId="{FAED424C-C05D-4D0B-8519-510EC863B59E}" dt="2022-08-26T02:28:51.175" v="12" actId="26606"/>
          <ac:spMkLst>
            <pc:docMk/>
            <pc:sldMk cId="4275480052" sldId="263"/>
            <ac:spMk id="12" creationId="{E1589AE1-C0FC-4B66-9C0D-9EB92F40F440}"/>
          </ac:spMkLst>
        </pc:spChg>
        <pc:spChg chg="add">
          <ac:chgData name="Felipe Buchbinder" userId="4076cd2bd8818993" providerId="LiveId" clId="{FAED424C-C05D-4D0B-8519-510EC863B59E}" dt="2022-08-26T02:28:51.175" v="12" actId="26606"/>
          <ac:spMkLst>
            <pc:docMk/>
            <pc:sldMk cId="4275480052" sldId="263"/>
            <ac:spMk id="17" creationId="{E6C8E6EB-4C59-429B-97E4-72A058CFC4FB}"/>
          </ac:spMkLst>
        </pc:spChg>
        <pc:spChg chg="add">
          <ac:chgData name="Felipe Buchbinder" userId="4076cd2bd8818993" providerId="LiveId" clId="{FAED424C-C05D-4D0B-8519-510EC863B59E}" dt="2022-08-26T02:28:51.175" v="12" actId="26606"/>
          <ac:spMkLst>
            <pc:docMk/>
            <pc:sldMk cId="4275480052" sldId="263"/>
            <ac:spMk id="19" creationId="{B5B90362-AFCC-46A9-B41C-A257A8C5B314}"/>
          </ac:spMkLst>
        </pc:spChg>
        <pc:spChg chg="add">
          <ac:chgData name="Felipe Buchbinder" userId="4076cd2bd8818993" providerId="LiveId" clId="{FAED424C-C05D-4D0B-8519-510EC863B59E}" dt="2022-08-26T02:28:51.175" v="12" actId="26606"/>
          <ac:spMkLst>
            <pc:docMk/>
            <pc:sldMk cId="4275480052" sldId="263"/>
            <ac:spMk id="21" creationId="{F71EF7F1-38BA-471D-8CD4-2A9AE8E35527}"/>
          </ac:spMkLst>
        </pc:spChg>
        <pc:spChg chg="add">
          <ac:chgData name="Felipe Buchbinder" userId="4076cd2bd8818993" providerId="LiveId" clId="{FAED424C-C05D-4D0B-8519-510EC863B59E}" dt="2022-08-26T02:28:51.175" v="12" actId="26606"/>
          <ac:spMkLst>
            <pc:docMk/>
            <pc:sldMk cId="4275480052" sldId="263"/>
            <ac:spMk id="23" creationId="{C0524398-BFB4-4C4A-8317-83B8729F9B26}"/>
          </ac:spMkLst>
        </pc:spChg>
        <pc:spChg chg="add">
          <ac:chgData name="Felipe Buchbinder" userId="4076cd2bd8818993" providerId="LiveId" clId="{FAED424C-C05D-4D0B-8519-510EC863B59E}" dt="2022-08-26T02:28:51.175" v="12" actId="26606"/>
          <ac:spMkLst>
            <pc:docMk/>
            <pc:sldMk cId="4275480052" sldId="263"/>
            <ac:spMk id="25" creationId="{E08D4B6A-8113-4DFB-B82E-B60CAC8E0A50}"/>
          </ac:spMkLst>
        </pc:spChg>
        <pc:spChg chg="add">
          <ac:chgData name="Felipe Buchbinder" userId="4076cd2bd8818993" providerId="LiveId" clId="{FAED424C-C05D-4D0B-8519-510EC863B59E}" dt="2022-08-26T02:28:51.175" v="12" actId="26606"/>
          <ac:spMkLst>
            <pc:docMk/>
            <pc:sldMk cId="4275480052" sldId="263"/>
            <ac:spMk id="27" creationId="{9822E561-F97C-4CBB-A9A6-A6BF6317BC84}"/>
          </ac:spMkLst>
        </pc:spChg>
        <pc:spChg chg="add">
          <ac:chgData name="Felipe Buchbinder" userId="4076cd2bd8818993" providerId="LiveId" clId="{FAED424C-C05D-4D0B-8519-510EC863B59E}" dt="2022-08-26T02:28:51.175" v="12" actId="26606"/>
          <ac:spMkLst>
            <pc:docMk/>
            <pc:sldMk cId="4275480052" sldId="263"/>
            <ac:spMk id="29" creationId="{B01B0E58-A5C8-4CDA-A2E0-35DF94E59857}"/>
          </ac:spMkLst>
        </pc:spChg>
        <pc:picChg chg="add mod">
          <ac:chgData name="Felipe Buchbinder" userId="4076cd2bd8818993" providerId="LiveId" clId="{FAED424C-C05D-4D0B-8519-510EC863B59E}" dt="2022-08-26T02:28:51.175" v="12" actId="26606"/>
          <ac:picMkLst>
            <pc:docMk/>
            <pc:sldMk cId="4275480052" sldId="263"/>
            <ac:picMk id="4" creationId="{5265E8AF-64AF-15A0-79DB-AFAA0241CAAA}"/>
          </ac:picMkLst>
        </pc:picChg>
      </pc:sldChg>
      <pc:sldChg chg="addSp delSp modSp del mod">
        <pc:chgData name="Felipe Buchbinder" userId="4076cd2bd8818993" providerId="LiveId" clId="{FAED424C-C05D-4D0B-8519-510EC863B59E}" dt="2022-08-26T02:31:41.310" v="37" actId="47"/>
        <pc:sldMkLst>
          <pc:docMk/>
          <pc:sldMk cId="2500733127" sldId="264"/>
        </pc:sldMkLst>
        <pc:spChg chg="mod">
          <ac:chgData name="Felipe Buchbinder" userId="4076cd2bd8818993" providerId="LiveId" clId="{FAED424C-C05D-4D0B-8519-510EC863B59E}" dt="2022-08-26T02:29:13.094" v="14" actId="26606"/>
          <ac:spMkLst>
            <pc:docMk/>
            <pc:sldMk cId="2500733127" sldId="264"/>
            <ac:spMk id="2" creationId="{9E8E56E8-5EDB-40C3-A192-C08CB21ADED5}"/>
          </ac:spMkLst>
        </pc:spChg>
        <pc:spChg chg="mod">
          <ac:chgData name="Felipe Buchbinder" userId="4076cd2bd8818993" providerId="LiveId" clId="{FAED424C-C05D-4D0B-8519-510EC863B59E}" dt="2022-08-26T02:29:13.094" v="14" actId="26606"/>
          <ac:spMkLst>
            <pc:docMk/>
            <pc:sldMk cId="2500733127" sldId="264"/>
            <ac:spMk id="3" creationId="{D62240CE-87D4-4997-89D6-7178AAEB9384}"/>
          </ac:spMkLst>
        </pc:spChg>
        <pc:spChg chg="del">
          <ac:chgData name="Felipe Buchbinder" userId="4076cd2bd8818993" providerId="LiveId" clId="{FAED424C-C05D-4D0B-8519-510EC863B59E}" dt="2022-08-26T02:29:13.094" v="14" actId="26606"/>
          <ac:spMkLst>
            <pc:docMk/>
            <pc:sldMk cId="2500733127" sldId="264"/>
            <ac:spMk id="8" creationId="{9B6B47BF-F3D0-4678-9B20-DA45E1BCAD6C}"/>
          </ac:spMkLst>
        </pc:spChg>
        <pc:spChg chg="del">
          <ac:chgData name="Felipe Buchbinder" userId="4076cd2bd8818993" providerId="LiveId" clId="{FAED424C-C05D-4D0B-8519-510EC863B59E}" dt="2022-08-26T02:29:13.094" v="14" actId="26606"/>
          <ac:spMkLst>
            <pc:docMk/>
            <pc:sldMk cId="2500733127" sldId="264"/>
            <ac:spMk id="10" creationId="{19334917-3673-4EF2-BA7C-CC83AEEEAE37}"/>
          </ac:spMkLst>
        </pc:spChg>
        <pc:spChg chg="del">
          <ac:chgData name="Felipe Buchbinder" userId="4076cd2bd8818993" providerId="LiveId" clId="{FAED424C-C05D-4D0B-8519-510EC863B59E}" dt="2022-08-26T02:29:13.094" v="14" actId="26606"/>
          <ac:spMkLst>
            <pc:docMk/>
            <pc:sldMk cId="2500733127" sldId="264"/>
            <ac:spMk id="12" creationId="{E1589AE1-C0FC-4B66-9C0D-9EB92F40F440}"/>
          </ac:spMkLst>
        </pc:spChg>
        <pc:spChg chg="add">
          <ac:chgData name="Felipe Buchbinder" userId="4076cd2bd8818993" providerId="LiveId" clId="{FAED424C-C05D-4D0B-8519-510EC863B59E}" dt="2022-08-26T02:29:13.094" v="14" actId="26606"/>
          <ac:spMkLst>
            <pc:docMk/>
            <pc:sldMk cId="2500733127" sldId="264"/>
            <ac:spMk id="2055" creationId="{1BB56EB9-078F-4952-AC1F-149C7A0AE4D5}"/>
          </ac:spMkLst>
        </pc:spChg>
        <pc:spChg chg="add">
          <ac:chgData name="Felipe Buchbinder" userId="4076cd2bd8818993" providerId="LiveId" clId="{FAED424C-C05D-4D0B-8519-510EC863B59E}" dt="2022-08-26T02:29:13.094" v="14" actId="26606"/>
          <ac:spMkLst>
            <pc:docMk/>
            <pc:sldMk cId="2500733127" sldId="264"/>
            <ac:spMk id="2057" creationId="{D3772EE4-ED5E-4D3A-A306-B22CF866786D}"/>
          </ac:spMkLst>
        </pc:spChg>
        <pc:spChg chg="add">
          <ac:chgData name="Felipe Buchbinder" userId="4076cd2bd8818993" providerId="LiveId" clId="{FAED424C-C05D-4D0B-8519-510EC863B59E}" dt="2022-08-26T02:29:13.094" v="14" actId="26606"/>
          <ac:spMkLst>
            <pc:docMk/>
            <pc:sldMk cId="2500733127" sldId="264"/>
            <ac:spMk id="2059" creationId="{10058680-D07C-4893-B2B7-91543F18AB32}"/>
          </ac:spMkLst>
        </pc:spChg>
        <pc:spChg chg="add">
          <ac:chgData name="Felipe Buchbinder" userId="4076cd2bd8818993" providerId="LiveId" clId="{FAED424C-C05D-4D0B-8519-510EC863B59E}" dt="2022-08-26T02:29:13.094" v="14" actId="26606"/>
          <ac:spMkLst>
            <pc:docMk/>
            <pc:sldMk cId="2500733127" sldId="264"/>
            <ac:spMk id="2061" creationId="{7B42427A-0A1F-4A55-8705-D9179F1E0CFB}"/>
          </ac:spMkLst>
        </pc:spChg>
        <pc:spChg chg="add">
          <ac:chgData name="Felipe Buchbinder" userId="4076cd2bd8818993" providerId="LiveId" clId="{FAED424C-C05D-4D0B-8519-510EC863B59E}" dt="2022-08-26T02:29:13.094" v="14" actId="26606"/>
          <ac:spMkLst>
            <pc:docMk/>
            <pc:sldMk cId="2500733127" sldId="264"/>
            <ac:spMk id="2063" creationId="{EE54A6FE-D8CB-48A3-900B-053D4EBD3B85}"/>
          </ac:spMkLst>
        </pc:spChg>
        <pc:picChg chg="add mod">
          <ac:chgData name="Felipe Buchbinder" userId="4076cd2bd8818993" providerId="LiveId" clId="{FAED424C-C05D-4D0B-8519-510EC863B59E}" dt="2022-08-26T02:29:13.094" v="14" actId="26606"/>
          <ac:picMkLst>
            <pc:docMk/>
            <pc:sldMk cId="2500733127" sldId="264"/>
            <ac:picMk id="2050" creationId="{5971FB37-D355-4F97-00D3-04DE518EFB8E}"/>
          </ac:picMkLst>
        </pc:picChg>
      </pc:sldChg>
      <pc:sldChg chg="modSp mod">
        <pc:chgData name="Felipe Buchbinder" userId="4076cd2bd8818993" providerId="LiveId" clId="{FAED424C-C05D-4D0B-8519-510EC863B59E}" dt="2022-08-27T01:56:32.525" v="934" actId="14100"/>
        <pc:sldMkLst>
          <pc:docMk/>
          <pc:sldMk cId="3160517669" sldId="287"/>
        </pc:sldMkLst>
        <pc:spChg chg="mod">
          <ac:chgData name="Felipe Buchbinder" userId="4076cd2bd8818993" providerId="LiveId" clId="{FAED424C-C05D-4D0B-8519-510EC863B59E}" dt="2022-08-27T01:56:32.525" v="934" actId="14100"/>
          <ac:spMkLst>
            <pc:docMk/>
            <pc:sldMk cId="3160517669" sldId="287"/>
            <ac:spMk id="2" creationId="{76EB6891-1EC8-4AD3-8BA3-DF164B57761B}"/>
          </ac:spMkLst>
        </pc:spChg>
      </pc:sldChg>
      <pc:sldChg chg="modSp">
        <pc:chgData name="Felipe Buchbinder" userId="4076cd2bd8818993" providerId="LiveId" clId="{FAED424C-C05D-4D0B-8519-510EC863B59E}" dt="2022-08-27T01:41:45.967" v="146" actId="114"/>
        <pc:sldMkLst>
          <pc:docMk/>
          <pc:sldMk cId="1070928909" sldId="293"/>
        </pc:sldMkLst>
        <pc:spChg chg="mod">
          <ac:chgData name="Felipe Buchbinder" userId="4076cd2bd8818993" providerId="LiveId" clId="{FAED424C-C05D-4D0B-8519-510EC863B59E}" dt="2022-08-27T01:41:45.967" v="146" actId="114"/>
          <ac:spMkLst>
            <pc:docMk/>
            <pc:sldMk cId="1070928909" sldId="293"/>
            <ac:spMk id="2" creationId="{62C76DC6-1464-40F4-B760-7DD8F59E926D}"/>
          </ac:spMkLst>
        </pc:spChg>
      </pc:sldChg>
      <pc:sldChg chg="modSp">
        <pc:chgData name="Felipe Buchbinder" userId="4076cd2bd8818993" providerId="LiveId" clId="{FAED424C-C05D-4D0B-8519-510EC863B59E}" dt="2022-08-27T01:43:32.880" v="149" actId="20577"/>
        <pc:sldMkLst>
          <pc:docMk/>
          <pc:sldMk cId="255421747" sldId="309"/>
        </pc:sldMkLst>
        <pc:spChg chg="mod">
          <ac:chgData name="Felipe Buchbinder" userId="4076cd2bd8818993" providerId="LiveId" clId="{FAED424C-C05D-4D0B-8519-510EC863B59E}" dt="2022-08-27T01:43:32.880" v="149" actId="20577"/>
          <ac:spMkLst>
            <pc:docMk/>
            <pc:sldMk cId="255421747" sldId="309"/>
            <ac:spMk id="3" creationId="{462BC8DB-C7C9-4BF7-B32A-613E90FA4FE2}"/>
          </ac:spMkLst>
        </pc:spChg>
      </pc:sldChg>
      <pc:sldChg chg="addSp delSp modSp add mod ord">
        <pc:chgData name="Felipe Buchbinder" userId="4076cd2bd8818993" providerId="LiveId" clId="{FAED424C-C05D-4D0B-8519-510EC863B59E}" dt="2022-08-26T02:33:42.949" v="145"/>
        <pc:sldMkLst>
          <pc:docMk/>
          <pc:sldMk cId="3230661144" sldId="311"/>
        </pc:sldMkLst>
        <pc:spChg chg="mod">
          <ac:chgData name="Felipe Buchbinder" userId="4076cd2bd8818993" providerId="LiveId" clId="{FAED424C-C05D-4D0B-8519-510EC863B59E}" dt="2022-08-26T02:33:19.786" v="144" actId="20577"/>
          <ac:spMkLst>
            <pc:docMk/>
            <pc:sldMk cId="3230661144" sldId="311"/>
            <ac:spMk id="2" creationId="{9E8E56E8-5EDB-40C3-A192-C08CB21ADED5}"/>
          </ac:spMkLst>
        </pc:spChg>
        <pc:spChg chg="add del mod">
          <ac:chgData name="Felipe Buchbinder" userId="4076cd2bd8818993" providerId="LiveId" clId="{FAED424C-C05D-4D0B-8519-510EC863B59E}" dt="2022-08-26T02:32:06.364" v="38" actId="478"/>
          <ac:spMkLst>
            <pc:docMk/>
            <pc:sldMk cId="3230661144" sldId="311"/>
            <ac:spMk id="3" creationId="{49E8FE71-F18C-D1C0-99DD-3EB0AA5164B5}"/>
          </ac:spMkLst>
        </pc:spChg>
        <pc:spChg chg="add del mod">
          <ac:chgData name="Felipe Buchbinder" userId="4076cd2bd8818993" providerId="LiveId" clId="{FAED424C-C05D-4D0B-8519-510EC863B59E}" dt="2022-08-26T02:33:07.569" v="107" actId="478"/>
          <ac:spMkLst>
            <pc:docMk/>
            <pc:sldMk cId="3230661144" sldId="311"/>
            <ac:spMk id="5" creationId="{BFD13D0B-6B8A-784C-CE53-48BEACE556DA}"/>
          </ac:spMkLst>
        </pc:spChg>
        <pc:picChg chg="mod">
          <ac:chgData name="Felipe Buchbinder" userId="4076cd2bd8818993" providerId="LiveId" clId="{FAED424C-C05D-4D0B-8519-510EC863B59E}" dt="2022-08-26T02:33:42.949" v="145"/>
          <ac:picMkLst>
            <pc:docMk/>
            <pc:sldMk cId="3230661144" sldId="311"/>
            <ac:picMk id="4" creationId="{5265E8AF-64AF-15A0-79DB-AFAA0241CAAA}"/>
          </ac:picMkLst>
        </pc:picChg>
      </pc:sldChg>
      <pc:sldChg chg="modSp new mod">
        <pc:chgData name="Felipe Buchbinder" userId="4076cd2bd8818993" providerId="LiveId" clId="{FAED424C-C05D-4D0B-8519-510EC863B59E}" dt="2022-08-27T01:55:29.354" v="888" actId="5793"/>
        <pc:sldMkLst>
          <pc:docMk/>
          <pc:sldMk cId="1625739074" sldId="312"/>
        </pc:sldMkLst>
        <pc:spChg chg="mod">
          <ac:chgData name="Felipe Buchbinder" userId="4076cd2bd8818993" providerId="LiveId" clId="{FAED424C-C05D-4D0B-8519-510EC863B59E}" dt="2022-08-27T01:48:59.729" v="204" actId="20577"/>
          <ac:spMkLst>
            <pc:docMk/>
            <pc:sldMk cId="1625739074" sldId="312"/>
            <ac:spMk id="2" creationId="{A2608A33-2488-7198-5B22-5E08A593511B}"/>
          </ac:spMkLst>
        </pc:spChg>
        <pc:spChg chg="mod">
          <ac:chgData name="Felipe Buchbinder" userId="4076cd2bd8818993" providerId="LiveId" clId="{FAED424C-C05D-4D0B-8519-510EC863B59E}" dt="2022-08-27T01:55:29.354" v="888" actId="5793"/>
          <ac:spMkLst>
            <pc:docMk/>
            <pc:sldMk cId="1625739074" sldId="312"/>
            <ac:spMk id="3" creationId="{28BCA3D2-FE94-3321-DEA3-754B7A256CBC}"/>
          </ac:spMkLst>
        </pc:spChg>
      </pc:sldChg>
      <pc:sldChg chg="modSp new mod modAnim">
        <pc:chgData name="Felipe Buchbinder" userId="4076cd2bd8818993" providerId="LiveId" clId="{FAED424C-C05D-4D0B-8519-510EC863B59E}" dt="2022-08-27T02:11:10.487" v="958" actId="20577"/>
        <pc:sldMkLst>
          <pc:docMk/>
          <pc:sldMk cId="2071628734" sldId="313"/>
        </pc:sldMkLst>
        <pc:spChg chg="mod">
          <ac:chgData name="Felipe Buchbinder" userId="4076cd2bd8818993" providerId="LiveId" clId="{FAED424C-C05D-4D0B-8519-510EC863B59E}" dt="2022-08-27T01:52:27.475" v="659" actId="20577"/>
          <ac:spMkLst>
            <pc:docMk/>
            <pc:sldMk cId="2071628734" sldId="313"/>
            <ac:spMk id="2" creationId="{F27CB0B5-7CCC-6BB6-62D0-807791D98E14}"/>
          </ac:spMkLst>
        </pc:spChg>
        <pc:spChg chg="mod">
          <ac:chgData name="Felipe Buchbinder" userId="4076cd2bd8818993" providerId="LiveId" clId="{FAED424C-C05D-4D0B-8519-510EC863B59E}" dt="2022-08-27T02:11:10.487" v="958" actId="20577"/>
          <ac:spMkLst>
            <pc:docMk/>
            <pc:sldMk cId="2071628734" sldId="313"/>
            <ac:spMk id="3" creationId="{BFA7DDE4-A879-E048-A4EE-0299DA501C9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AFA56D-CFD7-4F1C-8D8D-C7DFD476FF87}" type="doc">
      <dgm:prSet loTypeId="urn:microsoft.com/office/officeart/2005/8/layout/arrow2" loCatId="process" qsTypeId="urn:microsoft.com/office/officeart/2005/8/quickstyle/simple1" qsCatId="simple" csTypeId="urn:microsoft.com/office/officeart/2005/8/colors/accent1_2" csCatId="accent1" phldr="1"/>
      <dgm:spPr/>
    </dgm:pt>
    <dgm:pt modelId="{92E5C018-4ED9-401F-8869-6226655D2A87}">
      <dgm:prSet phldrT="[Text]" custT="1"/>
      <dgm:spPr/>
      <dgm:t>
        <a:bodyPr/>
        <a:lstStyle/>
        <a:p>
          <a:r>
            <a:rPr lang="en-US" sz="2800" dirty="0"/>
            <a:t>Sample 1</a:t>
          </a:r>
        </a:p>
      </dgm:t>
    </dgm:pt>
    <dgm:pt modelId="{F372DA6A-FC68-4860-80A8-B845BA2E1DFC}" type="parTrans" cxnId="{A73ADBD0-39D5-4FC5-9725-D5272622D542}">
      <dgm:prSet/>
      <dgm:spPr/>
      <dgm:t>
        <a:bodyPr/>
        <a:lstStyle/>
        <a:p>
          <a:endParaRPr lang="en-US"/>
        </a:p>
      </dgm:t>
    </dgm:pt>
    <dgm:pt modelId="{8C80BC56-749A-45A3-AD73-66BBC1DAE29F}" type="sibTrans" cxnId="{A73ADBD0-39D5-4FC5-9725-D5272622D542}">
      <dgm:prSet/>
      <dgm:spPr/>
      <dgm:t>
        <a:bodyPr/>
        <a:lstStyle/>
        <a:p>
          <a:endParaRPr lang="en-US"/>
        </a:p>
      </dgm:t>
    </dgm:pt>
    <dgm:pt modelId="{E2864CED-1672-446B-932A-4D42AAEE778A}">
      <dgm:prSet phldrT="[Text]" custT="1"/>
      <dgm:spPr/>
      <dgm:t>
        <a:bodyPr/>
        <a:lstStyle/>
        <a:p>
          <a:r>
            <a:rPr lang="en-US" sz="2800" dirty="0"/>
            <a:t>Sample 2</a:t>
          </a:r>
          <a:endParaRPr lang="en-US" sz="4000" dirty="0"/>
        </a:p>
      </dgm:t>
    </dgm:pt>
    <dgm:pt modelId="{E1F39BC2-DCA4-45C5-92C4-D928ADBABCAE}" type="parTrans" cxnId="{CA25EBF0-A755-4F7C-B89E-0EE0AADE9FDE}">
      <dgm:prSet/>
      <dgm:spPr/>
      <dgm:t>
        <a:bodyPr/>
        <a:lstStyle/>
        <a:p>
          <a:endParaRPr lang="en-US"/>
        </a:p>
      </dgm:t>
    </dgm:pt>
    <dgm:pt modelId="{F4A3592D-170C-452F-89F1-0E7626BB0260}" type="sibTrans" cxnId="{CA25EBF0-A755-4F7C-B89E-0EE0AADE9FDE}">
      <dgm:prSet/>
      <dgm:spPr/>
      <dgm:t>
        <a:bodyPr/>
        <a:lstStyle/>
        <a:p>
          <a:endParaRPr lang="en-US"/>
        </a:p>
      </dgm:t>
    </dgm:pt>
    <dgm:pt modelId="{5A45D70E-51DB-454E-913E-09FF8384EC38}">
      <dgm:prSet phldrT="[Text]" custT="1"/>
      <dgm:spPr/>
      <dgm:t>
        <a:bodyPr/>
        <a:lstStyle/>
        <a:p>
          <a:r>
            <a:rPr lang="en-US" sz="2400" dirty="0"/>
            <a:t>Sample 3</a:t>
          </a:r>
        </a:p>
      </dgm:t>
    </dgm:pt>
    <dgm:pt modelId="{F246FD9B-DAD3-4559-A10E-348C8B64BD19}" type="parTrans" cxnId="{2BD3F13D-80B9-4047-A79A-7312B20A4D4F}">
      <dgm:prSet/>
      <dgm:spPr/>
      <dgm:t>
        <a:bodyPr/>
        <a:lstStyle/>
        <a:p>
          <a:endParaRPr lang="en-US"/>
        </a:p>
      </dgm:t>
    </dgm:pt>
    <dgm:pt modelId="{618604EC-B90B-4138-B76E-D41BE19FA65A}" type="sibTrans" cxnId="{2BD3F13D-80B9-4047-A79A-7312B20A4D4F}">
      <dgm:prSet/>
      <dgm:spPr/>
      <dgm:t>
        <a:bodyPr/>
        <a:lstStyle/>
        <a:p>
          <a:endParaRPr lang="en-US"/>
        </a:p>
      </dgm:t>
    </dgm:pt>
    <dgm:pt modelId="{4F736B41-781C-465C-8A30-2D052B2E4D1F}" type="pres">
      <dgm:prSet presAssocID="{AAAFA56D-CFD7-4F1C-8D8D-C7DFD476FF87}" presName="arrowDiagram" presStyleCnt="0">
        <dgm:presLayoutVars>
          <dgm:chMax val="5"/>
          <dgm:dir/>
          <dgm:resizeHandles val="exact"/>
        </dgm:presLayoutVars>
      </dgm:prSet>
      <dgm:spPr/>
    </dgm:pt>
    <dgm:pt modelId="{A796266E-E089-45AA-8B5D-1DF0E33A0AC7}" type="pres">
      <dgm:prSet presAssocID="{AAAFA56D-CFD7-4F1C-8D8D-C7DFD476FF87}" presName="arrow" presStyleLbl="bgShp" presStyleIdx="0" presStyleCnt="1"/>
      <dgm:spPr/>
    </dgm:pt>
    <dgm:pt modelId="{142694B3-18DE-446E-BA36-747904A87D33}" type="pres">
      <dgm:prSet presAssocID="{AAAFA56D-CFD7-4F1C-8D8D-C7DFD476FF87}" presName="arrowDiagram3" presStyleCnt="0"/>
      <dgm:spPr/>
    </dgm:pt>
    <dgm:pt modelId="{2F5CA9E5-C470-479C-B2F1-4267CBC24687}" type="pres">
      <dgm:prSet presAssocID="{92E5C018-4ED9-401F-8869-6226655D2A87}" presName="bullet3a" presStyleLbl="node1" presStyleIdx="0" presStyleCnt="3"/>
      <dgm:spPr/>
    </dgm:pt>
    <dgm:pt modelId="{B8E79576-FD9B-4993-B9EB-F11E5616D5CD}" type="pres">
      <dgm:prSet presAssocID="{92E5C018-4ED9-401F-8869-6226655D2A87}" presName="textBox3a" presStyleLbl="revTx" presStyleIdx="0" presStyleCnt="3">
        <dgm:presLayoutVars>
          <dgm:bulletEnabled val="1"/>
        </dgm:presLayoutVars>
      </dgm:prSet>
      <dgm:spPr/>
    </dgm:pt>
    <dgm:pt modelId="{4D829D7D-C76F-4DAF-B747-FE996280C87C}" type="pres">
      <dgm:prSet presAssocID="{E2864CED-1672-446B-932A-4D42AAEE778A}" presName="bullet3b" presStyleLbl="node1" presStyleIdx="1" presStyleCnt="3"/>
      <dgm:spPr/>
    </dgm:pt>
    <dgm:pt modelId="{64F45A18-09DC-4CA2-89F9-6F54E7644085}" type="pres">
      <dgm:prSet presAssocID="{E2864CED-1672-446B-932A-4D42AAEE778A}" presName="textBox3b" presStyleLbl="revTx" presStyleIdx="1" presStyleCnt="3">
        <dgm:presLayoutVars>
          <dgm:bulletEnabled val="1"/>
        </dgm:presLayoutVars>
      </dgm:prSet>
      <dgm:spPr/>
    </dgm:pt>
    <dgm:pt modelId="{BF5DC442-E612-40EF-ABD0-9132935CF07C}" type="pres">
      <dgm:prSet presAssocID="{5A45D70E-51DB-454E-913E-09FF8384EC38}" presName="bullet3c" presStyleLbl="node1" presStyleIdx="2" presStyleCnt="3"/>
      <dgm:spPr/>
    </dgm:pt>
    <dgm:pt modelId="{074864F6-BB7B-4544-A767-A6C449267E48}" type="pres">
      <dgm:prSet presAssocID="{5A45D70E-51DB-454E-913E-09FF8384EC38}" presName="textBox3c" presStyleLbl="revTx" presStyleIdx="2" presStyleCnt="3">
        <dgm:presLayoutVars>
          <dgm:bulletEnabled val="1"/>
        </dgm:presLayoutVars>
      </dgm:prSet>
      <dgm:spPr/>
    </dgm:pt>
  </dgm:ptLst>
  <dgm:cxnLst>
    <dgm:cxn modelId="{2BD3F13D-80B9-4047-A79A-7312B20A4D4F}" srcId="{AAAFA56D-CFD7-4F1C-8D8D-C7DFD476FF87}" destId="{5A45D70E-51DB-454E-913E-09FF8384EC38}" srcOrd="2" destOrd="0" parTransId="{F246FD9B-DAD3-4559-A10E-348C8B64BD19}" sibTransId="{618604EC-B90B-4138-B76E-D41BE19FA65A}"/>
    <dgm:cxn modelId="{D9538E4C-BE11-4FA1-8CE7-081702C56937}" type="presOf" srcId="{92E5C018-4ED9-401F-8869-6226655D2A87}" destId="{B8E79576-FD9B-4993-B9EB-F11E5616D5CD}" srcOrd="0" destOrd="0" presId="urn:microsoft.com/office/officeart/2005/8/layout/arrow2"/>
    <dgm:cxn modelId="{D3A87AA2-7019-4ECF-BEDB-55D9FD45C55D}" type="presOf" srcId="{5A45D70E-51DB-454E-913E-09FF8384EC38}" destId="{074864F6-BB7B-4544-A767-A6C449267E48}" srcOrd="0" destOrd="0" presId="urn:microsoft.com/office/officeart/2005/8/layout/arrow2"/>
    <dgm:cxn modelId="{A73ADBD0-39D5-4FC5-9725-D5272622D542}" srcId="{AAAFA56D-CFD7-4F1C-8D8D-C7DFD476FF87}" destId="{92E5C018-4ED9-401F-8869-6226655D2A87}" srcOrd="0" destOrd="0" parTransId="{F372DA6A-FC68-4860-80A8-B845BA2E1DFC}" sibTransId="{8C80BC56-749A-45A3-AD73-66BBC1DAE29F}"/>
    <dgm:cxn modelId="{CA25EBF0-A755-4F7C-B89E-0EE0AADE9FDE}" srcId="{AAAFA56D-CFD7-4F1C-8D8D-C7DFD476FF87}" destId="{E2864CED-1672-446B-932A-4D42AAEE778A}" srcOrd="1" destOrd="0" parTransId="{E1F39BC2-DCA4-45C5-92C4-D928ADBABCAE}" sibTransId="{F4A3592D-170C-452F-89F1-0E7626BB0260}"/>
    <dgm:cxn modelId="{DDA783F5-F834-4287-AA7D-ABE4C75D02F2}" type="presOf" srcId="{AAAFA56D-CFD7-4F1C-8D8D-C7DFD476FF87}" destId="{4F736B41-781C-465C-8A30-2D052B2E4D1F}" srcOrd="0" destOrd="0" presId="urn:microsoft.com/office/officeart/2005/8/layout/arrow2"/>
    <dgm:cxn modelId="{52561DFA-7DBB-487B-A341-7098F2C378EC}" type="presOf" srcId="{E2864CED-1672-446B-932A-4D42AAEE778A}" destId="{64F45A18-09DC-4CA2-89F9-6F54E7644085}" srcOrd="0" destOrd="0" presId="urn:microsoft.com/office/officeart/2005/8/layout/arrow2"/>
    <dgm:cxn modelId="{468B9E15-DAAD-45DE-A99D-CE73DBEA124C}" type="presParOf" srcId="{4F736B41-781C-465C-8A30-2D052B2E4D1F}" destId="{A796266E-E089-45AA-8B5D-1DF0E33A0AC7}" srcOrd="0" destOrd="0" presId="urn:microsoft.com/office/officeart/2005/8/layout/arrow2"/>
    <dgm:cxn modelId="{613BB138-6EF0-4FEE-91F2-02D08B8F3758}" type="presParOf" srcId="{4F736B41-781C-465C-8A30-2D052B2E4D1F}" destId="{142694B3-18DE-446E-BA36-747904A87D33}" srcOrd="1" destOrd="0" presId="urn:microsoft.com/office/officeart/2005/8/layout/arrow2"/>
    <dgm:cxn modelId="{AEB9B3EC-CE24-4AB8-8977-0E012DBB0FC6}" type="presParOf" srcId="{142694B3-18DE-446E-BA36-747904A87D33}" destId="{2F5CA9E5-C470-479C-B2F1-4267CBC24687}" srcOrd="0" destOrd="0" presId="urn:microsoft.com/office/officeart/2005/8/layout/arrow2"/>
    <dgm:cxn modelId="{72783C64-6E76-45D4-A5EA-E9BC98D9C5D9}" type="presParOf" srcId="{142694B3-18DE-446E-BA36-747904A87D33}" destId="{B8E79576-FD9B-4993-B9EB-F11E5616D5CD}" srcOrd="1" destOrd="0" presId="urn:microsoft.com/office/officeart/2005/8/layout/arrow2"/>
    <dgm:cxn modelId="{D1F3ABDE-03CA-4619-A3BE-CE27B0D7B1FA}" type="presParOf" srcId="{142694B3-18DE-446E-BA36-747904A87D33}" destId="{4D829D7D-C76F-4DAF-B747-FE996280C87C}" srcOrd="2" destOrd="0" presId="urn:microsoft.com/office/officeart/2005/8/layout/arrow2"/>
    <dgm:cxn modelId="{7A78E5A6-95FE-4B1E-9E32-4706DE5BD9A3}" type="presParOf" srcId="{142694B3-18DE-446E-BA36-747904A87D33}" destId="{64F45A18-09DC-4CA2-89F9-6F54E7644085}" srcOrd="3" destOrd="0" presId="urn:microsoft.com/office/officeart/2005/8/layout/arrow2"/>
    <dgm:cxn modelId="{174BAE93-E217-49DA-B63B-768E0DA0E897}" type="presParOf" srcId="{142694B3-18DE-446E-BA36-747904A87D33}" destId="{BF5DC442-E612-40EF-ABD0-9132935CF07C}" srcOrd="4" destOrd="0" presId="urn:microsoft.com/office/officeart/2005/8/layout/arrow2"/>
    <dgm:cxn modelId="{4235829D-5384-49AB-B696-9744C414FF6C}" type="presParOf" srcId="{142694B3-18DE-446E-BA36-747904A87D33}" destId="{074864F6-BB7B-4544-A767-A6C449267E48}" srcOrd="5"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96266E-E089-45AA-8B5D-1DF0E33A0AC7}">
      <dsp:nvSpPr>
        <dsp:cNvPr id="0" name=""/>
        <dsp:cNvSpPr/>
      </dsp:nvSpPr>
      <dsp:spPr>
        <a:xfrm>
          <a:off x="1526031" y="0"/>
          <a:ext cx="6925057" cy="4328161"/>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5CA9E5-C470-479C-B2F1-4267CBC24687}">
      <dsp:nvSpPr>
        <dsp:cNvPr id="0" name=""/>
        <dsp:cNvSpPr/>
      </dsp:nvSpPr>
      <dsp:spPr>
        <a:xfrm>
          <a:off x="2405513" y="2987296"/>
          <a:ext cx="180051" cy="180051"/>
        </a:xfrm>
        <a:prstGeom prst="ellips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E79576-FD9B-4993-B9EB-F11E5616D5CD}">
      <dsp:nvSpPr>
        <dsp:cNvPr id="0" name=""/>
        <dsp:cNvSpPr/>
      </dsp:nvSpPr>
      <dsp:spPr>
        <a:xfrm>
          <a:off x="2495539" y="3077322"/>
          <a:ext cx="1613538" cy="1250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406" tIns="0" rIns="0" bIns="0" numCol="1" spcCol="1270" anchor="t" anchorCtr="0">
          <a:noAutofit/>
        </a:bodyPr>
        <a:lstStyle/>
        <a:p>
          <a:pPr marL="0" lvl="0" indent="0" algn="l" defTabSz="1244600">
            <a:lnSpc>
              <a:spcPct val="90000"/>
            </a:lnSpc>
            <a:spcBef>
              <a:spcPct val="0"/>
            </a:spcBef>
            <a:spcAft>
              <a:spcPct val="35000"/>
            </a:spcAft>
            <a:buNone/>
          </a:pPr>
          <a:r>
            <a:rPr lang="en-US" sz="2800" kern="1200" dirty="0"/>
            <a:t>Sample 1</a:t>
          </a:r>
        </a:p>
      </dsp:txBody>
      <dsp:txXfrm>
        <a:off x="2495539" y="3077322"/>
        <a:ext cx="1613538" cy="1250838"/>
      </dsp:txXfrm>
    </dsp:sp>
    <dsp:sp modelId="{4D829D7D-C76F-4DAF-B747-FE996280C87C}">
      <dsp:nvSpPr>
        <dsp:cNvPr id="0" name=""/>
        <dsp:cNvSpPr/>
      </dsp:nvSpPr>
      <dsp:spPr>
        <a:xfrm>
          <a:off x="3994814" y="1810902"/>
          <a:ext cx="325477" cy="325477"/>
        </a:xfrm>
        <a:prstGeom prst="ellips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F45A18-09DC-4CA2-89F9-6F54E7644085}">
      <dsp:nvSpPr>
        <dsp:cNvPr id="0" name=""/>
        <dsp:cNvSpPr/>
      </dsp:nvSpPr>
      <dsp:spPr>
        <a:xfrm>
          <a:off x="4157553" y="1973641"/>
          <a:ext cx="1662013" cy="2354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464" tIns="0" rIns="0" bIns="0" numCol="1" spcCol="1270" anchor="t" anchorCtr="0">
          <a:noAutofit/>
        </a:bodyPr>
        <a:lstStyle/>
        <a:p>
          <a:pPr marL="0" lvl="0" indent="0" algn="l" defTabSz="1244600">
            <a:lnSpc>
              <a:spcPct val="90000"/>
            </a:lnSpc>
            <a:spcBef>
              <a:spcPct val="0"/>
            </a:spcBef>
            <a:spcAft>
              <a:spcPct val="35000"/>
            </a:spcAft>
            <a:buNone/>
          </a:pPr>
          <a:r>
            <a:rPr lang="en-US" sz="2800" kern="1200" dirty="0"/>
            <a:t>Sample 2</a:t>
          </a:r>
          <a:endParaRPr lang="en-US" sz="4000" kern="1200" dirty="0"/>
        </a:p>
      </dsp:txBody>
      <dsp:txXfrm>
        <a:off x="4157553" y="1973641"/>
        <a:ext cx="1662013" cy="2354519"/>
      </dsp:txXfrm>
    </dsp:sp>
    <dsp:sp modelId="{BF5DC442-E612-40EF-ABD0-9132935CF07C}">
      <dsp:nvSpPr>
        <dsp:cNvPr id="0" name=""/>
        <dsp:cNvSpPr/>
      </dsp:nvSpPr>
      <dsp:spPr>
        <a:xfrm>
          <a:off x="5906130" y="1095024"/>
          <a:ext cx="450128" cy="450128"/>
        </a:xfrm>
        <a:prstGeom prst="ellips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4864F6-BB7B-4544-A767-A6C449267E48}">
      <dsp:nvSpPr>
        <dsp:cNvPr id="0" name=""/>
        <dsp:cNvSpPr/>
      </dsp:nvSpPr>
      <dsp:spPr>
        <a:xfrm>
          <a:off x="6131194" y="1320089"/>
          <a:ext cx="1662013" cy="30080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8514" tIns="0" rIns="0" bIns="0" numCol="1" spcCol="1270" anchor="t" anchorCtr="0">
          <a:noAutofit/>
        </a:bodyPr>
        <a:lstStyle/>
        <a:p>
          <a:pPr marL="0" lvl="0" indent="0" algn="l" defTabSz="1066800">
            <a:lnSpc>
              <a:spcPct val="90000"/>
            </a:lnSpc>
            <a:spcBef>
              <a:spcPct val="0"/>
            </a:spcBef>
            <a:spcAft>
              <a:spcPct val="35000"/>
            </a:spcAft>
            <a:buNone/>
          </a:pPr>
          <a:r>
            <a:rPr lang="en-US" sz="2400" kern="1200" dirty="0"/>
            <a:t>Sample 3</a:t>
          </a:r>
        </a:p>
      </dsp:txBody>
      <dsp:txXfrm>
        <a:off x="6131194" y="1320089"/>
        <a:ext cx="1662013" cy="3008071"/>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5DAC42-5857-4387-BCD8-A8E55288D68D}" type="datetimeFigureOut">
              <a:rPr lang="en-US" smtClean="0"/>
              <a:t>8/26/2022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CDB32E-002E-417C-8B3D-8B49E7E4CBAD}" type="slidenum">
              <a:rPr lang="en-US" smtClean="0"/>
              <a:t>‹#›</a:t>
            </a:fld>
            <a:endParaRPr lang="en-US"/>
          </a:p>
        </p:txBody>
      </p:sp>
    </p:spTree>
    <p:extLst>
      <p:ext uri="{BB962C8B-B14F-4D97-AF65-F5344CB8AC3E}">
        <p14:creationId xmlns:p14="http://schemas.microsoft.com/office/powerpoint/2010/main" val="2442586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brilliant young econometrician who earned his bachelor from the Hebrew University in </a:t>
            </a:r>
            <a:r>
              <a:rPr lang="en-US" dirty="0" err="1"/>
              <a:t>Jeursalem</a:t>
            </a:r>
            <a:r>
              <a:rPr lang="en-US" dirty="0"/>
              <a:t> and his PhD from Chicago.</a:t>
            </a:r>
          </a:p>
          <a:p>
            <a:r>
              <a:rPr lang="en-US" dirty="0"/>
              <a:t>Died at the age of 30, drowned.</a:t>
            </a:r>
          </a:p>
          <a:p>
            <a:endParaRPr lang="en-US" dirty="0"/>
          </a:p>
        </p:txBody>
      </p:sp>
      <p:sp>
        <p:nvSpPr>
          <p:cNvPr id="4" name="Slide Number Placeholder 3"/>
          <p:cNvSpPr>
            <a:spLocks noGrp="1"/>
          </p:cNvSpPr>
          <p:nvPr>
            <p:ph type="sldNum" sz="quarter" idx="5"/>
          </p:nvPr>
        </p:nvSpPr>
        <p:spPr/>
        <p:txBody>
          <a:bodyPr/>
          <a:lstStyle/>
          <a:p>
            <a:fld id="{92CDB32E-002E-417C-8B3D-8B49E7E4CBAD}" type="slidenum">
              <a:rPr lang="en-US" smtClean="0"/>
              <a:t>27</a:t>
            </a:fld>
            <a:endParaRPr lang="en-US"/>
          </a:p>
        </p:txBody>
      </p:sp>
    </p:spTree>
    <p:extLst>
      <p:ext uri="{BB962C8B-B14F-4D97-AF65-F5344CB8AC3E}">
        <p14:creationId xmlns:p14="http://schemas.microsoft.com/office/powerpoint/2010/main" val="2952700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significant dummies. This suggests Ui cannot be ignored. So pooled model is not adequate here. Indeed, note changes in the coefficients of the variables, especially capital, suggesting bias in the estimation due to E(</a:t>
            </a:r>
            <a:r>
              <a:rPr lang="en-US" dirty="0" err="1"/>
              <a:t>Ui|X</a:t>
            </a:r>
            <a:r>
              <a:rPr lang="en-US" dirty="0"/>
              <a:t>) != 0. Using dummies to model Ui works – but we have better</a:t>
            </a:r>
          </a:p>
          <a:p>
            <a:r>
              <a:rPr lang="en-US" dirty="0"/>
              <a:t> ways of doing this. In fact, the Fixed Effects models gives us exactly the same result with much less computational effort and without needing the dummies.</a:t>
            </a:r>
          </a:p>
          <a:p>
            <a:endParaRPr lang="en-US" dirty="0"/>
          </a:p>
          <a:p>
            <a:endParaRPr lang="en-US" dirty="0"/>
          </a:p>
        </p:txBody>
      </p:sp>
      <p:sp>
        <p:nvSpPr>
          <p:cNvPr id="4" name="Slide Number Placeholder 3"/>
          <p:cNvSpPr>
            <a:spLocks noGrp="1"/>
          </p:cNvSpPr>
          <p:nvPr>
            <p:ph type="sldNum" sz="quarter" idx="5"/>
          </p:nvPr>
        </p:nvSpPr>
        <p:spPr/>
        <p:txBody>
          <a:bodyPr/>
          <a:lstStyle/>
          <a:p>
            <a:fld id="{92CDB32E-002E-417C-8B3D-8B49E7E4CBAD}" type="slidenum">
              <a:rPr lang="en-US" smtClean="0"/>
              <a:t>29</a:t>
            </a:fld>
            <a:endParaRPr lang="en-US"/>
          </a:p>
        </p:txBody>
      </p:sp>
    </p:spTree>
    <p:extLst>
      <p:ext uri="{BB962C8B-B14F-4D97-AF65-F5344CB8AC3E}">
        <p14:creationId xmlns:p14="http://schemas.microsoft.com/office/powerpoint/2010/main" val="4093710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significant dummies. This suggests Ui cannot be ignored. So pooled model is not adequate here. Indeed, note changes in the coefficients of the variables, especially capital, suggesting bias in the estimation due to E(</a:t>
            </a:r>
            <a:r>
              <a:rPr lang="en-US" dirty="0" err="1"/>
              <a:t>Ui|X</a:t>
            </a:r>
            <a:r>
              <a:rPr lang="en-US" dirty="0"/>
              <a:t>) != 0. Using dummies to model Ui works – but we have better</a:t>
            </a:r>
          </a:p>
          <a:p>
            <a:r>
              <a:rPr lang="en-US" dirty="0"/>
              <a:t> ways of doing this. In fact, the Fixed Effects models gives us exactly the same result with much less computational effort and without needing the dummies.</a:t>
            </a:r>
          </a:p>
          <a:p>
            <a:endParaRPr lang="en-US" dirty="0"/>
          </a:p>
          <a:p>
            <a:endParaRPr lang="en-US" dirty="0"/>
          </a:p>
        </p:txBody>
      </p:sp>
      <p:sp>
        <p:nvSpPr>
          <p:cNvPr id="4" name="Slide Number Placeholder 3"/>
          <p:cNvSpPr>
            <a:spLocks noGrp="1"/>
          </p:cNvSpPr>
          <p:nvPr>
            <p:ph type="sldNum" sz="quarter" idx="5"/>
          </p:nvPr>
        </p:nvSpPr>
        <p:spPr/>
        <p:txBody>
          <a:bodyPr/>
          <a:lstStyle/>
          <a:p>
            <a:fld id="{92CDB32E-002E-417C-8B3D-8B49E7E4CBAD}" type="slidenum">
              <a:rPr lang="en-US" smtClean="0"/>
              <a:t>30</a:t>
            </a:fld>
            <a:endParaRPr lang="en-US"/>
          </a:p>
        </p:txBody>
      </p:sp>
    </p:spTree>
    <p:extLst>
      <p:ext uri="{BB962C8B-B14F-4D97-AF65-F5344CB8AC3E}">
        <p14:creationId xmlns:p14="http://schemas.microsoft.com/office/powerpoint/2010/main" val="4005985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significant dummies. This suggests Ui cannot be ignored. So pooled model is not adequate here. Indeed, note changes in the coefficients of the variables, especially capital, suggesting bias in the estimation due to E(</a:t>
            </a:r>
            <a:r>
              <a:rPr lang="en-US" dirty="0" err="1"/>
              <a:t>Ui|X</a:t>
            </a:r>
            <a:r>
              <a:rPr lang="en-US" dirty="0"/>
              <a:t>) != 0. Using dummies to model Ui works – but we have better</a:t>
            </a:r>
          </a:p>
          <a:p>
            <a:r>
              <a:rPr lang="en-US" dirty="0"/>
              <a:t> ways of doing this. In fact, the Fixed Effects models gives us exactly the same result with much less computational effort and without needing the dummies.</a:t>
            </a:r>
          </a:p>
          <a:p>
            <a:endParaRPr lang="en-US" dirty="0"/>
          </a:p>
          <a:p>
            <a:endParaRPr lang="en-US" dirty="0"/>
          </a:p>
        </p:txBody>
      </p:sp>
      <p:sp>
        <p:nvSpPr>
          <p:cNvPr id="4" name="Slide Number Placeholder 3"/>
          <p:cNvSpPr>
            <a:spLocks noGrp="1"/>
          </p:cNvSpPr>
          <p:nvPr>
            <p:ph type="sldNum" sz="quarter" idx="5"/>
          </p:nvPr>
        </p:nvSpPr>
        <p:spPr/>
        <p:txBody>
          <a:bodyPr/>
          <a:lstStyle/>
          <a:p>
            <a:fld id="{92CDB32E-002E-417C-8B3D-8B49E7E4CBAD}" type="slidenum">
              <a:rPr lang="en-US" smtClean="0"/>
              <a:t>31</a:t>
            </a:fld>
            <a:endParaRPr lang="en-US"/>
          </a:p>
        </p:txBody>
      </p:sp>
    </p:spTree>
    <p:extLst>
      <p:ext uri="{BB962C8B-B14F-4D97-AF65-F5344CB8AC3E}">
        <p14:creationId xmlns:p14="http://schemas.microsoft.com/office/powerpoint/2010/main" val="1286044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significant dummies. This suggests Ui cannot be ignored. So pooled model is not adequate here. Indeed, note changes in the coefficients of the variables, especially capital, suggesting bias in the estimation due to E(</a:t>
            </a:r>
            <a:r>
              <a:rPr lang="en-US" dirty="0" err="1"/>
              <a:t>Ui|X</a:t>
            </a:r>
            <a:r>
              <a:rPr lang="en-US" dirty="0"/>
              <a:t>) != 0. Using dummies to model Ui works – but we have better</a:t>
            </a:r>
          </a:p>
          <a:p>
            <a:r>
              <a:rPr lang="en-US" dirty="0"/>
              <a:t> ways of doing this. In fact, the Fixed Effects models gives us exactly the same result with much less computational effort and without needing the dummies.</a:t>
            </a:r>
          </a:p>
          <a:p>
            <a:endParaRPr lang="en-US" dirty="0"/>
          </a:p>
          <a:p>
            <a:endParaRPr lang="en-US" dirty="0"/>
          </a:p>
        </p:txBody>
      </p:sp>
      <p:sp>
        <p:nvSpPr>
          <p:cNvPr id="4" name="Slide Number Placeholder 3"/>
          <p:cNvSpPr>
            <a:spLocks noGrp="1"/>
          </p:cNvSpPr>
          <p:nvPr>
            <p:ph type="sldNum" sz="quarter" idx="5"/>
          </p:nvPr>
        </p:nvSpPr>
        <p:spPr/>
        <p:txBody>
          <a:bodyPr/>
          <a:lstStyle/>
          <a:p>
            <a:fld id="{92CDB32E-002E-417C-8B3D-8B49E7E4CBAD}" type="slidenum">
              <a:rPr lang="en-US" smtClean="0"/>
              <a:t>32</a:t>
            </a:fld>
            <a:endParaRPr lang="en-US"/>
          </a:p>
        </p:txBody>
      </p:sp>
    </p:spTree>
    <p:extLst>
      <p:ext uri="{BB962C8B-B14F-4D97-AF65-F5344CB8AC3E}">
        <p14:creationId xmlns:p14="http://schemas.microsoft.com/office/powerpoint/2010/main" val="1274382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significant dummies. This suggests Ui cannot be ignored. So pooled model is not adequate here. Indeed, note changes in the coefficients of the variables, especially capital, suggesting bias in the estimation due to E(</a:t>
            </a:r>
            <a:r>
              <a:rPr lang="en-US" dirty="0" err="1"/>
              <a:t>Ui|X</a:t>
            </a:r>
            <a:r>
              <a:rPr lang="en-US" dirty="0"/>
              <a:t>) != 0. Using dummies to model Ui works – but we have better</a:t>
            </a:r>
          </a:p>
          <a:p>
            <a:r>
              <a:rPr lang="en-US" dirty="0"/>
              <a:t> ways of doing this. In fact, the Fixed Effects models gives us exactly the same result with much less computational effort and without needing the dummies.</a:t>
            </a:r>
          </a:p>
          <a:p>
            <a:endParaRPr lang="en-US" dirty="0"/>
          </a:p>
          <a:p>
            <a:endParaRPr lang="en-US" dirty="0"/>
          </a:p>
        </p:txBody>
      </p:sp>
      <p:sp>
        <p:nvSpPr>
          <p:cNvPr id="4" name="Slide Number Placeholder 3"/>
          <p:cNvSpPr>
            <a:spLocks noGrp="1"/>
          </p:cNvSpPr>
          <p:nvPr>
            <p:ph type="sldNum" sz="quarter" idx="5"/>
          </p:nvPr>
        </p:nvSpPr>
        <p:spPr/>
        <p:txBody>
          <a:bodyPr/>
          <a:lstStyle/>
          <a:p>
            <a:fld id="{92CDB32E-002E-417C-8B3D-8B49E7E4CBAD}" type="slidenum">
              <a:rPr lang="en-US" smtClean="0"/>
              <a:t>33</a:t>
            </a:fld>
            <a:endParaRPr lang="en-US"/>
          </a:p>
        </p:txBody>
      </p:sp>
    </p:spTree>
    <p:extLst>
      <p:ext uri="{BB962C8B-B14F-4D97-AF65-F5344CB8AC3E}">
        <p14:creationId xmlns:p14="http://schemas.microsoft.com/office/powerpoint/2010/main" val="3049587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significant dummies. This suggests Ui cannot be ignored. So pooled model is not adequate here. Indeed, note changes in the coefficients of the variables, especially capital, suggesting bias in the estimation due to E(</a:t>
            </a:r>
            <a:r>
              <a:rPr lang="en-US" dirty="0" err="1"/>
              <a:t>Ui|X</a:t>
            </a:r>
            <a:r>
              <a:rPr lang="en-US" dirty="0"/>
              <a:t>) != 0. Using dummies to model Ui works – but we have better</a:t>
            </a:r>
          </a:p>
          <a:p>
            <a:r>
              <a:rPr lang="en-US" dirty="0"/>
              <a:t> ways of doing this. In fact, the Fixed Effects models gives us exactly the same result with much less computational effort and without needing the dummies.</a:t>
            </a:r>
          </a:p>
          <a:p>
            <a:endParaRPr lang="en-US" dirty="0"/>
          </a:p>
          <a:p>
            <a:endParaRPr lang="en-US" dirty="0"/>
          </a:p>
        </p:txBody>
      </p:sp>
      <p:sp>
        <p:nvSpPr>
          <p:cNvPr id="4" name="Slide Number Placeholder 3"/>
          <p:cNvSpPr>
            <a:spLocks noGrp="1"/>
          </p:cNvSpPr>
          <p:nvPr>
            <p:ph type="sldNum" sz="quarter" idx="5"/>
          </p:nvPr>
        </p:nvSpPr>
        <p:spPr/>
        <p:txBody>
          <a:bodyPr/>
          <a:lstStyle/>
          <a:p>
            <a:fld id="{92CDB32E-002E-417C-8B3D-8B49E7E4CBAD}" type="slidenum">
              <a:rPr lang="en-US" smtClean="0"/>
              <a:t>34</a:t>
            </a:fld>
            <a:endParaRPr lang="en-US"/>
          </a:p>
        </p:txBody>
      </p:sp>
    </p:spTree>
    <p:extLst>
      <p:ext uri="{BB962C8B-B14F-4D97-AF65-F5344CB8AC3E}">
        <p14:creationId xmlns:p14="http://schemas.microsoft.com/office/powerpoint/2010/main" val="3853795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8/26/2022</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8/26/2022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8/26/2022</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8/26/2022</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8/26/2022</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8/26/2022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8/26/2022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8/26/2022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8/26/2022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8/26/2022</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8/26/2022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8/26/2022</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6F097254-7564-AD54-C808-4ED2E97C81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478" b="10252"/>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1" name="Rectangle 103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tx2">
                  <a:alpha val="0"/>
                </a:schemeClr>
              </a:gs>
              <a:gs pos="50000">
                <a:schemeClr val="tx2">
                  <a:alpha val="35000"/>
                </a:schemeClr>
              </a:gs>
              <a:gs pos="100000">
                <a:schemeClr val="tx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643466" y="643467"/>
            <a:ext cx="10905059" cy="3330353"/>
          </a:xfrm>
          <a:effectLst>
            <a:outerShdw blurRad="50800" dist="38100" dir="2700000" algn="tl" rotWithShape="0">
              <a:prstClr val="black">
                <a:alpha val="40000"/>
              </a:prstClr>
            </a:outerShdw>
          </a:effectLst>
        </p:spPr>
        <p:txBody>
          <a:bodyPr>
            <a:normAutofit/>
          </a:bodyPr>
          <a:lstStyle/>
          <a:p>
            <a:pPr algn="ctr"/>
            <a:r>
              <a:rPr lang="en-US">
                <a:solidFill>
                  <a:schemeClr val="bg1"/>
                </a:solidFill>
              </a:rPr>
              <a:t>Pooled Regression</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643466" y="4133135"/>
            <a:ext cx="10902016" cy="1454510"/>
          </a:xfrm>
          <a:effectLst>
            <a:outerShdw blurRad="50800" dist="38100" dir="2700000" algn="tl" rotWithShape="0">
              <a:prstClr val="black">
                <a:alpha val="40000"/>
              </a:prstClr>
            </a:outerShdw>
          </a:effectLst>
        </p:spPr>
        <p:txBody>
          <a:bodyPr>
            <a:normAutofit/>
          </a:bodyPr>
          <a:lstStyle/>
          <a:p>
            <a:pPr algn="ctr"/>
            <a:r>
              <a:rPr lang="en-US" sz="1800">
                <a:solidFill>
                  <a:schemeClr val="bg1"/>
                </a:solidFill>
              </a:rPr>
              <a:t>Felipe Buchbinder</a:t>
            </a:r>
          </a:p>
        </p:txBody>
      </p:sp>
      <p:cxnSp>
        <p:nvCxnSpPr>
          <p:cNvPr id="1033" name="Straight Connector 1032">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5805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79" name="Rectangle 78">
            <a:extLst>
              <a:ext uri="{FF2B5EF4-FFF2-40B4-BE49-F238E27FC236}">
                <a16:creationId xmlns:a16="http://schemas.microsoft.com/office/drawing/2014/main" id="{2FB82883-1DC0-4BE1-A607-009095F33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See the source image">
            <a:extLst>
              <a:ext uri="{FF2B5EF4-FFF2-40B4-BE49-F238E27FC236}">
                <a16:creationId xmlns:a16="http://schemas.microsoft.com/office/drawing/2014/main" id="{9B4F0740-6FB1-4474-A568-D5A14C1999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218" b="1331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9FA98EAA-A866-4C95-A2A8-44E46FBA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56000">
                <a:schemeClr val="tx1">
                  <a:alpha val="39000"/>
                </a:schemeClr>
              </a:gs>
              <a:gs pos="100000">
                <a:schemeClr val="tx1">
                  <a:alpha val="8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337F0D-9E3B-4C51-B11C-952A87C054A9}"/>
              </a:ext>
            </a:extLst>
          </p:cNvPr>
          <p:cNvSpPr>
            <a:spLocks noGrp="1"/>
          </p:cNvSpPr>
          <p:nvPr>
            <p:ph type="title"/>
          </p:nvPr>
        </p:nvSpPr>
        <p:spPr>
          <a:xfrm>
            <a:off x="2103121" y="4727173"/>
            <a:ext cx="7985759" cy="868823"/>
          </a:xfrm>
        </p:spPr>
        <p:txBody>
          <a:bodyPr vert="horz" lIns="91440" tIns="45720" rIns="91440" bIns="45720" rtlCol="0" anchor="b">
            <a:normAutofit/>
          </a:bodyPr>
          <a:lstStyle/>
          <a:p>
            <a:pPr algn="ctr"/>
            <a:r>
              <a:rPr lang="en-US" sz="4000" dirty="0">
                <a:solidFill>
                  <a:schemeClr val="bg1"/>
                </a:solidFill>
              </a:rPr>
              <a:t>Awesome! Can I do that?</a:t>
            </a:r>
          </a:p>
        </p:txBody>
      </p:sp>
    </p:spTree>
    <p:extLst>
      <p:ext uri="{BB962C8B-B14F-4D97-AF65-F5344CB8AC3E}">
        <p14:creationId xmlns:p14="http://schemas.microsoft.com/office/powerpoint/2010/main" val="3492139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568B4-D4A2-46B4-9599-F42B293BD5B0}"/>
              </a:ext>
            </a:extLst>
          </p:cNvPr>
          <p:cNvSpPr>
            <a:spLocks noGrp="1"/>
          </p:cNvSpPr>
          <p:nvPr>
            <p:ph type="title"/>
          </p:nvPr>
        </p:nvSpPr>
        <p:spPr/>
        <p:txBody>
          <a:bodyPr/>
          <a:lstStyle/>
          <a:p>
            <a:r>
              <a:rPr lang="en-US" dirty="0"/>
              <a:t>Ignoring a relevant variable typically leads to biased estimates of the coefficients…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CAAB2475-0019-47EA-8F99-5C317058D03F}"/>
                  </a:ext>
                </a:extLst>
              </p:cNvPr>
              <p:cNvSpPr>
                <a:spLocks noGrp="1"/>
              </p:cNvSpPr>
              <p:nvPr>
                <p:ph idx="1"/>
              </p:nvPr>
            </p:nvSpPr>
            <p:spPr>
              <a:xfrm>
                <a:off x="1709359" y="2019213"/>
                <a:ext cx="8773281" cy="4630284"/>
              </a:xfrm>
            </p:spPr>
            <p:txBody>
              <a:bodyPr>
                <a:normAutofit lnSpcReduction="10000"/>
              </a:bodyPr>
              <a:lstStyle/>
              <a:p>
                <a:pPr marL="0" indent="0">
                  <a:buNone/>
                </a:pP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𝐛</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1" i="1" smtClean="0">
                                      <a:latin typeface="Cambria Math" panose="02040503050406030204" pitchFamily="18" charset="0"/>
                                    </a:rPr>
                                  </m:ctrlPr>
                                </m:sSupPr>
                                <m:e>
                                  <m:r>
                                    <a:rPr lang="en-US" b="1" i="0" smtClean="0">
                                      <a:latin typeface="Cambria Math" panose="02040503050406030204" pitchFamily="18" charset="0"/>
                                    </a:rPr>
                                    <m:t>𝐗</m:t>
                                  </m:r>
                                </m:e>
                                <m:sup>
                                  <m:r>
                                    <a:rPr lang="en-US" b="1" i="0" smtClean="0">
                                      <a:latin typeface="Cambria Math" panose="02040503050406030204" pitchFamily="18" charset="0"/>
                                    </a:rPr>
                                    <m:t>𝐓</m:t>
                                  </m:r>
                                </m:sup>
                              </m:sSup>
                              <m:r>
                                <a:rPr lang="en-US" b="1" i="0" smtClean="0">
                                  <a:latin typeface="Cambria Math" panose="02040503050406030204" pitchFamily="18" charset="0"/>
                                </a:rPr>
                                <m:t>𝐗</m:t>
                              </m:r>
                            </m:e>
                          </m:d>
                        </m:e>
                        <m:sup>
                          <m:r>
                            <a:rPr lang="en-US" b="0" i="0" smtClean="0">
                              <a:latin typeface="Cambria Math" panose="02040503050406030204" pitchFamily="18" charset="0"/>
                            </a:rPr>
                            <m:t>−1</m:t>
                          </m:r>
                        </m:sup>
                      </m:sSup>
                      <m:sSup>
                        <m:sSupPr>
                          <m:ctrlPr>
                            <a:rPr lang="en-US" b="1" i="1" smtClean="0">
                              <a:latin typeface="Cambria Math" panose="02040503050406030204" pitchFamily="18" charset="0"/>
                            </a:rPr>
                          </m:ctrlPr>
                        </m:sSupPr>
                        <m:e>
                          <m:r>
                            <a:rPr lang="en-US" b="1" i="0" smtClean="0">
                              <a:latin typeface="Cambria Math" panose="02040503050406030204" pitchFamily="18" charset="0"/>
                            </a:rPr>
                            <m:t>𝐗</m:t>
                          </m:r>
                        </m:e>
                        <m:sup>
                          <m:r>
                            <a:rPr lang="en-US" b="1" i="0" smtClean="0">
                              <a:latin typeface="Cambria Math" panose="02040503050406030204" pitchFamily="18" charset="0"/>
                            </a:rPr>
                            <m:t>𝐓</m:t>
                          </m:r>
                        </m:sup>
                      </m:sSup>
                      <m:r>
                        <a:rPr lang="en-US" b="1" i="1" smtClean="0">
                          <a:latin typeface="Cambria Math" panose="02040503050406030204" pitchFamily="18" charset="0"/>
                        </a:rPr>
                        <m:t>𝒚</m:t>
                      </m:r>
                    </m:oMath>
                  </m:oMathPara>
                </a14:m>
                <a:endParaRPr lang="en-US" b="1"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b="1" i="1">
                                      <a:latin typeface="Cambria Math" panose="02040503050406030204" pitchFamily="18" charset="0"/>
                                    </a:rPr>
                                  </m:ctrlPr>
                                </m:sSupPr>
                                <m:e>
                                  <m:r>
                                    <a:rPr lang="en-US" b="1">
                                      <a:latin typeface="Cambria Math" panose="02040503050406030204" pitchFamily="18" charset="0"/>
                                    </a:rPr>
                                    <m:t>𝐗</m:t>
                                  </m:r>
                                </m:e>
                                <m:sup>
                                  <m:r>
                                    <a:rPr lang="en-US" b="1">
                                      <a:latin typeface="Cambria Math" panose="02040503050406030204" pitchFamily="18" charset="0"/>
                                    </a:rPr>
                                    <m:t>𝐓</m:t>
                                  </m:r>
                                </m:sup>
                              </m:sSup>
                              <m:r>
                                <a:rPr lang="en-US" b="1">
                                  <a:latin typeface="Cambria Math" panose="02040503050406030204" pitchFamily="18" charset="0"/>
                                </a:rPr>
                                <m:t>𝐗</m:t>
                              </m:r>
                            </m:e>
                          </m:d>
                        </m:e>
                        <m:sup>
                          <m:r>
                            <a:rPr lang="en-US">
                              <a:latin typeface="Cambria Math" panose="02040503050406030204" pitchFamily="18" charset="0"/>
                            </a:rPr>
                            <m:t>−1</m:t>
                          </m:r>
                        </m:sup>
                      </m:sSup>
                      <m:sSup>
                        <m:sSupPr>
                          <m:ctrlPr>
                            <a:rPr lang="en-US" b="1" i="1">
                              <a:latin typeface="Cambria Math" panose="02040503050406030204" pitchFamily="18" charset="0"/>
                            </a:rPr>
                          </m:ctrlPr>
                        </m:sSupPr>
                        <m:e>
                          <m:r>
                            <a:rPr lang="en-US" b="1">
                              <a:latin typeface="Cambria Math" panose="02040503050406030204" pitchFamily="18" charset="0"/>
                            </a:rPr>
                            <m:t>𝐗</m:t>
                          </m:r>
                        </m:e>
                        <m:sup>
                          <m:r>
                            <a:rPr lang="en-US" b="1">
                              <a:latin typeface="Cambria Math" panose="02040503050406030204" pitchFamily="18" charset="0"/>
                            </a:rPr>
                            <m:t>𝐓</m:t>
                          </m:r>
                        </m:sup>
                      </m:sSup>
                      <m:d>
                        <m:dPr>
                          <m:ctrlPr>
                            <a:rPr lang="en-US" b="1" i="1" smtClean="0">
                              <a:latin typeface="Cambria Math" panose="02040503050406030204" pitchFamily="18" charset="0"/>
                            </a:rPr>
                          </m:ctrlPr>
                        </m:dPr>
                        <m:e>
                          <m:r>
                            <a:rPr lang="en-US" b="1" i="0" smtClean="0">
                              <a:latin typeface="Cambria Math" panose="02040503050406030204" pitchFamily="18" charset="0"/>
                            </a:rPr>
                            <m:t>𝐗</m:t>
                          </m:r>
                          <m:r>
                            <a:rPr lang="en-US" b="1" i="0" smtClean="0">
                              <a:latin typeface="Cambria Math" panose="02040503050406030204" pitchFamily="18" charset="0"/>
                            </a:rPr>
                            <m:t>𝛃</m:t>
                          </m:r>
                          <m:r>
                            <a:rPr lang="en-US" b="1" i="1" smtClean="0">
                              <a:latin typeface="Cambria Math" panose="02040503050406030204" pitchFamily="18" charset="0"/>
                            </a:rPr>
                            <m:t>+</m:t>
                          </m:r>
                          <m:r>
                            <a:rPr lang="en-US" b="1" i="0" smtClean="0">
                              <a:latin typeface="Cambria Math" panose="02040503050406030204" pitchFamily="18" charset="0"/>
                            </a:rPr>
                            <m:t>𝐔</m:t>
                          </m:r>
                          <m:r>
                            <a:rPr lang="en-US" b="1" i="1" smtClean="0">
                              <a:latin typeface="Cambria Math" panose="02040503050406030204" pitchFamily="18" charset="0"/>
                            </a:rPr>
                            <m:t>+</m:t>
                          </m:r>
                          <m:r>
                            <a:rPr lang="en-US" b="1" i="1" smtClean="0">
                              <a:latin typeface="Cambria Math" panose="02040503050406030204" pitchFamily="18" charset="0"/>
                            </a:rPr>
                            <m:t>𝝐</m:t>
                          </m:r>
                        </m:e>
                      </m:d>
                    </m:oMath>
                    <m:oMath xmlns:m="http://schemas.openxmlformats.org/officeDocument/2006/math">
                      <m:r>
                        <a:rPr lang="en-US" b="1" i="1" smtClean="0">
                          <a:latin typeface="Cambria Math" panose="02040503050406030204" pitchFamily="18" charset="0"/>
                        </a:rPr>
                        <m:t>=</m:t>
                      </m:r>
                      <m:limLow>
                        <m:limLowPr>
                          <m:ctrlPr>
                            <a:rPr lang="en-US" b="1" i="1" smtClean="0">
                              <a:latin typeface="Cambria Math" panose="02040503050406030204" pitchFamily="18" charset="0"/>
                            </a:rPr>
                          </m:ctrlPr>
                        </m:limLowPr>
                        <m:e>
                          <m:groupChr>
                            <m:groupChrPr>
                              <m:chr m:val="⏟"/>
                              <m:ctrlPr>
                                <a:rPr lang="en-US" b="1" i="1" smtClean="0">
                                  <a:latin typeface="Cambria Math" panose="02040503050406030204" pitchFamily="18" charset="0"/>
                                </a:rPr>
                              </m:ctrlPr>
                            </m:groupChrPr>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b="1" i="1">
                                              <a:latin typeface="Cambria Math" panose="02040503050406030204" pitchFamily="18" charset="0"/>
                                            </a:rPr>
                                          </m:ctrlPr>
                                        </m:sSupPr>
                                        <m:e>
                                          <m:r>
                                            <a:rPr lang="en-US" b="1">
                                              <a:latin typeface="Cambria Math" panose="02040503050406030204" pitchFamily="18" charset="0"/>
                                            </a:rPr>
                                            <m:t>𝐗</m:t>
                                          </m:r>
                                        </m:e>
                                        <m:sup>
                                          <m:r>
                                            <a:rPr lang="en-US" b="1">
                                              <a:latin typeface="Cambria Math" panose="02040503050406030204" pitchFamily="18" charset="0"/>
                                            </a:rPr>
                                            <m:t>𝐓</m:t>
                                          </m:r>
                                        </m:sup>
                                      </m:sSup>
                                      <m:r>
                                        <a:rPr lang="en-US" b="1">
                                          <a:latin typeface="Cambria Math" panose="02040503050406030204" pitchFamily="18" charset="0"/>
                                        </a:rPr>
                                        <m:t>𝐗</m:t>
                                      </m:r>
                                    </m:e>
                                  </m:d>
                                </m:e>
                                <m:sup>
                                  <m:r>
                                    <a:rPr lang="en-US">
                                      <a:latin typeface="Cambria Math" panose="02040503050406030204" pitchFamily="18" charset="0"/>
                                    </a:rPr>
                                    <m:t>−1</m:t>
                                  </m:r>
                                </m:sup>
                              </m:sSup>
                              <m:sSup>
                                <m:sSupPr>
                                  <m:ctrlPr>
                                    <a:rPr lang="en-US" b="1" i="1">
                                      <a:latin typeface="Cambria Math" panose="02040503050406030204" pitchFamily="18" charset="0"/>
                                    </a:rPr>
                                  </m:ctrlPr>
                                </m:sSupPr>
                                <m:e>
                                  <m:r>
                                    <a:rPr lang="en-US" b="1">
                                      <a:latin typeface="Cambria Math" panose="02040503050406030204" pitchFamily="18" charset="0"/>
                                    </a:rPr>
                                    <m:t>𝐗</m:t>
                                  </m:r>
                                </m:e>
                                <m:sup>
                                  <m:r>
                                    <a:rPr lang="en-US" b="1">
                                      <a:latin typeface="Cambria Math" panose="02040503050406030204" pitchFamily="18" charset="0"/>
                                    </a:rPr>
                                    <m:t>𝐓</m:t>
                                  </m:r>
                                </m:sup>
                              </m:sSup>
                              <m:r>
                                <a:rPr lang="en-US" b="1" i="0" smtClean="0">
                                  <a:latin typeface="Cambria Math" panose="02040503050406030204" pitchFamily="18" charset="0"/>
                                </a:rPr>
                                <m:t>𝐗</m:t>
                              </m:r>
                            </m:e>
                          </m:groupChr>
                        </m:e>
                        <m:lim>
                          <m:r>
                            <a:rPr lang="en-US" b="1" i="0" smtClean="0">
                              <a:latin typeface="Cambria Math" panose="02040503050406030204" pitchFamily="18" charset="0"/>
                            </a:rPr>
                            <m:t>𝐈</m:t>
                          </m:r>
                        </m:lim>
                      </m:limLow>
                      <m:r>
                        <a:rPr lang="en-US" b="1" i="0" smtClean="0">
                          <a:latin typeface="Cambria Math" panose="02040503050406030204" pitchFamily="18" charset="0"/>
                        </a:rPr>
                        <m:t>𝛃</m:t>
                      </m:r>
                      <m:r>
                        <a:rPr lang="en-US" b="1" i="0"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b="1" i="1">
                                      <a:latin typeface="Cambria Math" panose="02040503050406030204" pitchFamily="18" charset="0"/>
                                    </a:rPr>
                                  </m:ctrlPr>
                                </m:sSupPr>
                                <m:e>
                                  <m:r>
                                    <a:rPr lang="en-US" b="1">
                                      <a:latin typeface="Cambria Math" panose="02040503050406030204" pitchFamily="18" charset="0"/>
                                    </a:rPr>
                                    <m:t>𝐗</m:t>
                                  </m:r>
                                </m:e>
                                <m:sup>
                                  <m:r>
                                    <a:rPr lang="en-US" b="1">
                                      <a:latin typeface="Cambria Math" panose="02040503050406030204" pitchFamily="18" charset="0"/>
                                    </a:rPr>
                                    <m:t>𝐓</m:t>
                                  </m:r>
                                </m:sup>
                              </m:sSup>
                              <m:r>
                                <a:rPr lang="en-US" b="1">
                                  <a:latin typeface="Cambria Math" panose="02040503050406030204" pitchFamily="18" charset="0"/>
                                </a:rPr>
                                <m:t>𝐗</m:t>
                              </m:r>
                            </m:e>
                          </m:d>
                        </m:e>
                        <m:sup>
                          <m:r>
                            <a:rPr lang="en-US">
                              <a:latin typeface="Cambria Math" panose="02040503050406030204" pitchFamily="18" charset="0"/>
                            </a:rPr>
                            <m:t>−1</m:t>
                          </m:r>
                        </m:sup>
                      </m:sSup>
                      <m:sSup>
                        <m:sSupPr>
                          <m:ctrlPr>
                            <a:rPr lang="en-US" b="1" i="1" smtClean="0">
                              <a:latin typeface="Cambria Math" panose="02040503050406030204" pitchFamily="18" charset="0"/>
                            </a:rPr>
                          </m:ctrlPr>
                        </m:sSupPr>
                        <m:e>
                          <m:r>
                            <a:rPr lang="en-US" b="1" i="0" smtClean="0">
                              <a:latin typeface="Cambria Math" panose="02040503050406030204" pitchFamily="18" charset="0"/>
                            </a:rPr>
                            <m:t>𝐗</m:t>
                          </m:r>
                        </m:e>
                        <m:sup>
                          <m:r>
                            <a:rPr lang="en-US" b="1" i="0" smtClean="0">
                              <a:latin typeface="Cambria Math" panose="02040503050406030204" pitchFamily="18" charset="0"/>
                            </a:rPr>
                            <m:t>𝐓</m:t>
                          </m:r>
                        </m:sup>
                      </m:sSup>
                      <m:r>
                        <a:rPr lang="en-US" b="1" i="0" smtClean="0">
                          <a:latin typeface="Cambria Math" panose="02040503050406030204" pitchFamily="18" charset="0"/>
                        </a:rPr>
                        <m:t>𝐔</m:t>
                      </m:r>
                      <m:r>
                        <a:rPr lang="en-US" b="1" i="0"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b="1" i="1">
                                      <a:latin typeface="Cambria Math" panose="02040503050406030204" pitchFamily="18" charset="0"/>
                                    </a:rPr>
                                  </m:ctrlPr>
                                </m:sSupPr>
                                <m:e>
                                  <m:r>
                                    <a:rPr lang="en-US" b="1">
                                      <a:latin typeface="Cambria Math" panose="02040503050406030204" pitchFamily="18" charset="0"/>
                                    </a:rPr>
                                    <m:t>𝐗</m:t>
                                  </m:r>
                                </m:e>
                                <m:sup>
                                  <m:r>
                                    <a:rPr lang="en-US" b="1">
                                      <a:latin typeface="Cambria Math" panose="02040503050406030204" pitchFamily="18" charset="0"/>
                                    </a:rPr>
                                    <m:t>𝐓</m:t>
                                  </m:r>
                                </m:sup>
                              </m:sSup>
                              <m:r>
                                <a:rPr lang="en-US" b="1">
                                  <a:latin typeface="Cambria Math" panose="02040503050406030204" pitchFamily="18" charset="0"/>
                                </a:rPr>
                                <m:t>𝐗</m:t>
                              </m:r>
                            </m:e>
                          </m:d>
                        </m:e>
                        <m:sup>
                          <m:r>
                            <a:rPr lang="en-US">
                              <a:latin typeface="Cambria Math" panose="02040503050406030204" pitchFamily="18" charset="0"/>
                            </a:rPr>
                            <m:t>−1</m:t>
                          </m:r>
                        </m:sup>
                      </m:sSup>
                      <m:sSup>
                        <m:sSupPr>
                          <m:ctrlPr>
                            <a:rPr lang="en-US" b="1" i="1">
                              <a:latin typeface="Cambria Math" panose="02040503050406030204" pitchFamily="18" charset="0"/>
                            </a:rPr>
                          </m:ctrlPr>
                        </m:sSupPr>
                        <m:e>
                          <m:r>
                            <a:rPr lang="en-US" b="1">
                              <a:latin typeface="Cambria Math" panose="02040503050406030204" pitchFamily="18" charset="0"/>
                            </a:rPr>
                            <m:t>𝐗</m:t>
                          </m:r>
                        </m:e>
                        <m:sup>
                          <m:r>
                            <a:rPr lang="en-US" b="1">
                              <a:latin typeface="Cambria Math" panose="02040503050406030204" pitchFamily="18" charset="0"/>
                            </a:rPr>
                            <m:t>𝐓</m:t>
                          </m:r>
                        </m:sup>
                      </m:sSup>
                      <m:r>
                        <a:rPr lang="en-US" b="1" i="0" smtClean="0">
                          <a:latin typeface="Cambria Math" panose="02040503050406030204" pitchFamily="18" charset="0"/>
                        </a:rPr>
                        <m:t>𝛜</m:t>
                      </m:r>
                    </m:oMath>
                    <m:oMath xmlns:m="http://schemas.openxmlformats.org/officeDocument/2006/math">
                      <m:r>
                        <a:rPr lang="en-US" b="1" i="1" smtClean="0">
                          <a:latin typeface="Cambria Math" panose="02040503050406030204" pitchFamily="18" charset="0"/>
                        </a:rPr>
                        <m:t>=</m:t>
                      </m:r>
                      <m:r>
                        <a:rPr lang="en-US" b="1" i="0" smtClean="0">
                          <a:latin typeface="Cambria Math" panose="02040503050406030204" pitchFamily="18" charset="0"/>
                        </a:rPr>
                        <m:t>𝛃</m:t>
                      </m:r>
                      <m:r>
                        <a:rPr lang="en-US" b="1" i="1"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b="1" i="1">
                                      <a:latin typeface="Cambria Math" panose="02040503050406030204" pitchFamily="18" charset="0"/>
                                    </a:rPr>
                                  </m:ctrlPr>
                                </m:sSupPr>
                                <m:e>
                                  <m:r>
                                    <a:rPr lang="en-US" b="1">
                                      <a:latin typeface="Cambria Math" panose="02040503050406030204" pitchFamily="18" charset="0"/>
                                    </a:rPr>
                                    <m:t>𝐗</m:t>
                                  </m:r>
                                </m:e>
                                <m:sup>
                                  <m:r>
                                    <a:rPr lang="en-US" b="1">
                                      <a:latin typeface="Cambria Math" panose="02040503050406030204" pitchFamily="18" charset="0"/>
                                    </a:rPr>
                                    <m:t>𝐓</m:t>
                                  </m:r>
                                </m:sup>
                              </m:sSup>
                              <m:r>
                                <a:rPr lang="en-US" b="1">
                                  <a:latin typeface="Cambria Math" panose="02040503050406030204" pitchFamily="18" charset="0"/>
                                </a:rPr>
                                <m:t>𝐗</m:t>
                              </m:r>
                            </m:e>
                          </m:d>
                        </m:e>
                        <m:sup>
                          <m:r>
                            <a:rPr lang="en-US">
                              <a:latin typeface="Cambria Math" panose="02040503050406030204" pitchFamily="18" charset="0"/>
                            </a:rPr>
                            <m:t>−1</m:t>
                          </m:r>
                        </m:sup>
                      </m:sSup>
                      <m:sSup>
                        <m:sSupPr>
                          <m:ctrlPr>
                            <a:rPr lang="en-US" b="1" i="1">
                              <a:latin typeface="Cambria Math" panose="02040503050406030204" pitchFamily="18" charset="0"/>
                            </a:rPr>
                          </m:ctrlPr>
                        </m:sSupPr>
                        <m:e>
                          <m:r>
                            <a:rPr lang="en-US" b="1">
                              <a:latin typeface="Cambria Math" panose="02040503050406030204" pitchFamily="18" charset="0"/>
                            </a:rPr>
                            <m:t>𝐗</m:t>
                          </m:r>
                        </m:e>
                        <m:sup>
                          <m:r>
                            <a:rPr lang="en-US" b="1">
                              <a:latin typeface="Cambria Math" panose="02040503050406030204" pitchFamily="18" charset="0"/>
                            </a:rPr>
                            <m:t>𝐓</m:t>
                          </m:r>
                        </m:sup>
                      </m:sSup>
                      <m:r>
                        <a:rPr lang="en-US" b="1">
                          <a:latin typeface="Cambria Math" panose="02040503050406030204" pitchFamily="18" charset="0"/>
                        </a:rPr>
                        <m:t>𝐔</m:t>
                      </m:r>
                      <m:r>
                        <a:rPr lang="en-US" b="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b="1" i="1">
                                      <a:latin typeface="Cambria Math" panose="02040503050406030204" pitchFamily="18" charset="0"/>
                                    </a:rPr>
                                  </m:ctrlPr>
                                </m:sSupPr>
                                <m:e>
                                  <m:r>
                                    <a:rPr lang="en-US" b="1">
                                      <a:latin typeface="Cambria Math" panose="02040503050406030204" pitchFamily="18" charset="0"/>
                                    </a:rPr>
                                    <m:t>𝐗</m:t>
                                  </m:r>
                                </m:e>
                                <m:sup>
                                  <m:r>
                                    <a:rPr lang="en-US" b="1">
                                      <a:latin typeface="Cambria Math" panose="02040503050406030204" pitchFamily="18" charset="0"/>
                                    </a:rPr>
                                    <m:t>𝐓</m:t>
                                  </m:r>
                                </m:sup>
                              </m:sSup>
                              <m:r>
                                <a:rPr lang="en-US" b="1">
                                  <a:latin typeface="Cambria Math" panose="02040503050406030204" pitchFamily="18" charset="0"/>
                                </a:rPr>
                                <m:t>𝐗</m:t>
                              </m:r>
                            </m:e>
                          </m:d>
                        </m:e>
                        <m:sup>
                          <m:r>
                            <a:rPr lang="en-US">
                              <a:latin typeface="Cambria Math" panose="02040503050406030204" pitchFamily="18" charset="0"/>
                            </a:rPr>
                            <m:t>−1</m:t>
                          </m:r>
                        </m:sup>
                      </m:sSup>
                      <m:sSup>
                        <m:sSupPr>
                          <m:ctrlPr>
                            <a:rPr lang="en-US" b="1" i="1">
                              <a:latin typeface="Cambria Math" panose="02040503050406030204" pitchFamily="18" charset="0"/>
                            </a:rPr>
                          </m:ctrlPr>
                        </m:sSupPr>
                        <m:e>
                          <m:r>
                            <a:rPr lang="en-US" b="1">
                              <a:latin typeface="Cambria Math" panose="02040503050406030204" pitchFamily="18" charset="0"/>
                            </a:rPr>
                            <m:t>𝐗</m:t>
                          </m:r>
                        </m:e>
                        <m:sup>
                          <m:r>
                            <a:rPr lang="en-US" b="1">
                              <a:latin typeface="Cambria Math" panose="02040503050406030204" pitchFamily="18" charset="0"/>
                            </a:rPr>
                            <m:t>𝐓</m:t>
                          </m:r>
                        </m:sup>
                      </m:sSup>
                      <m:r>
                        <a:rPr lang="en-US" b="1">
                          <a:latin typeface="Cambria Math" panose="02040503050406030204" pitchFamily="18" charset="0"/>
                        </a:rPr>
                        <m:t>𝛜</m:t>
                      </m:r>
                    </m:oMath>
                  </m:oMathPara>
                </a14:m>
                <a:endParaRPr lang="en-US" b="1" dirty="0"/>
              </a:p>
              <a:p>
                <a:pPr marL="0" indent="0">
                  <a:buNone/>
                </a:pPr>
                <a:r>
                  <a:rPr lang="en-US" dirty="0"/>
                  <a:t>Taking the expected value…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𝔼</m:t>
                      </m:r>
                      <m:d>
                        <m:dPr>
                          <m:ctrlPr>
                            <a:rPr lang="en-US" b="0" i="1" smtClean="0">
                              <a:latin typeface="Cambria Math" panose="02040503050406030204" pitchFamily="18" charset="0"/>
                            </a:rPr>
                          </m:ctrlPr>
                        </m:dPr>
                        <m:e>
                          <m:r>
                            <a:rPr lang="en-US" b="1" i="0" smtClean="0">
                              <a:latin typeface="Cambria Math" panose="02040503050406030204" pitchFamily="18" charset="0"/>
                            </a:rPr>
                            <m:t>𝐛</m:t>
                          </m:r>
                        </m:e>
                      </m:d>
                      <m:r>
                        <a:rPr lang="en-US" b="0" i="1" smtClean="0">
                          <a:latin typeface="Cambria Math" panose="02040503050406030204" pitchFamily="18" charset="0"/>
                        </a:rPr>
                        <m:t>=</m:t>
                      </m:r>
                      <m:r>
                        <a:rPr lang="en-US" b="1" i="0" smtClean="0">
                          <a:latin typeface="Cambria Math" panose="02040503050406030204" pitchFamily="18" charset="0"/>
                        </a:rPr>
                        <m:t>𝛃</m:t>
                      </m:r>
                      <m:r>
                        <a:rPr lang="en-US" b="0" i="1"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b="1" i="1">
                                      <a:latin typeface="Cambria Math" panose="02040503050406030204" pitchFamily="18" charset="0"/>
                                    </a:rPr>
                                  </m:ctrlPr>
                                </m:sSupPr>
                                <m:e>
                                  <m:r>
                                    <a:rPr lang="en-US" b="1">
                                      <a:latin typeface="Cambria Math" panose="02040503050406030204" pitchFamily="18" charset="0"/>
                                    </a:rPr>
                                    <m:t>𝐗</m:t>
                                  </m:r>
                                </m:e>
                                <m:sup>
                                  <m:r>
                                    <a:rPr lang="en-US" b="1">
                                      <a:latin typeface="Cambria Math" panose="02040503050406030204" pitchFamily="18" charset="0"/>
                                    </a:rPr>
                                    <m:t>𝐓</m:t>
                                  </m:r>
                                </m:sup>
                              </m:sSup>
                              <m:r>
                                <a:rPr lang="en-US" b="1">
                                  <a:latin typeface="Cambria Math" panose="02040503050406030204" pitchFamily="18" charset="0"/>
                                </a:rPr>
                                <m:t>𝐗</m:t>
                              </m:r>
                            </m:e>
                          </m:d>
                        </m:e>
                        <m:sup>
                          <m:r>
                            <a:rPr lang="en-US">
                              <a:latin typeface="Cambria Math" panose="02040503050406030204" pitchFamily="18" charset="0"/>
                            </a:rPr>
                            <m:t>−1</m:t>
                          </m:r>
                        </m:sup>
                      </m:sSup>
                      <m:sSup>
                        <m:sSupPr>
                          <m:ctrlPr>
                            <a:rPr lang="en-US" b="1" i="1">
                              <a:latin typeface="Cambria Math" panose="02040503050406030204" pitchFamily="18" charset="0"/>
                            </a:rPr>
                          </m:ctrlPr>
                        </m:sSupPr>
                        <m:e>
                          <m:r>
                            <a:rPr lang="en-US" b="1">
                              <a:latin typeface="Cambria Math" panose="02040503050406030204" pitchFamily="18" charset="0"/>
                            </a:rPr>
                            <m:t>𝐗</m:t>
                          </m:r>
                        </m:e>
                        <m:sup>
                          <m:r>
                            <a:rPr lang="en-US" b="1">
                              <a:latin typeface="Cambria Math" panose="02040503050406030204" pitchFamily="18" charset="0"/>
                            </a:rPr>
                            <m:t>𝐓</m:t>
                          </m:r>
                        </m:sup>
                      </m:sSup>
                      <m:r>
                        <a:rPr lang="en-US" b="1">
                          <a:latin typeface="Cambria Math" panose="02040503050406030204" pitchFamily="18" charset="0"/>
                        </a:rPr>
                        <m:t>𝐔</m:t>
                      </m:r>
                      <m:r>
                        <a:rPr lang="en-US" b="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b="1" i="1">
                                      <a:latin typeface="Cambria Math" panose="02040503050406030204" pitchFamily="18" charset="0"/>
                                    </a:rPr>
                                  </m:ctrlPr>
                                </m:sSupPr>
                                <m:e>
                                  <m:r>
                                    <a:rPr lang="en-US" b="1">
                                      <a:latin typeface="Cambria Math" panose="02040503050406030204" pitchFamily="18" charset="0"/>
                                    </a:rPr>
                                    <m:t>𝐗</m:t>
                                  </m:r>
                                </m:e>
                                <m:sup>
                                  <m:r>
                                    <a:rPr lang="en-US" b="1">
                                      <a:latin typeface="Cambria Math" panose="02040503050406030204" pitchFamily="18" charset="0"/>
                                    </a:rPr>
                                    <m:t>𝐓</m:t>
                                  </m:r>
                                </m:sup>
                              </m:sSup>
                              <m:r>
                                <a:rPr lang="en-US" b="1">
                                  <a:latin typeface="Cambria Math" panose="02040503050406030204" pitchFamily="18" charset="0"/>
                                </a:rPr>
                                <m:t>𝐗</m:t>
                              </m:r>
                            </m:e>
                          </m:d>
                        </m:e>
                        <m:sup>
                          <m:r>
                            <a:rPr lang="en-US">
                              <a:latin typeface="Cambria Math" panose="02040503050406030204" pitchFamily="18" charset="0"/>
                            </a:rPr>
                            <m:t>−1</m:t>
                          </m:r>
                        </m:sup>
                      </m:sSup>
                      <m:limLow>
                        <m:limLowPr>
                          <m:ctrlPr>
                            <a:rPr lang="en-US" i="1" smtClean="0">
                              <a:latin typeface="Cambria Math" panose="02040503050406030204" pitchFamily="18" charset="0"/>
                            </a:rPr>
                          </m:ctrlPr>
                        </m:limLowPr>
                        <m:e>
                          <m:groupChr>
                            <m:groupChrPr>
                              <m:chr m:val="⏟"/>
                              <m:ctrlPr>
                                <a:rPr lang="en-US" i="1" smtClean="0">
                                  <a:latin typeface="Cambria Math" panose="02040503050406030204" pitchFamily="18" charset="0"/>
                                </a:rPr>
                              </m:ctrlPr>
                            </m:groupChrPr>
                            <m:e>
                              <m:r>
                                <a:rPr lang="en-US" b="1" i="1">
                                  <a:latin typeface="Cambria Math" panose="02040503050406030204" pitchFamily="18" charset="0"/>
                                </a:rPr>
                                <m:t>𝔼</m:t>
                              </m:r>
                              <m:d>
                                <m:dPr>
                                  <m:ctrlPr>
                                    <a:rPr lang="en-US" b="1" i="1">
                                      <a:latin typeface="Cambria Math" panose="02040503050406030204" pitchFamily="18" charset="0"/>
                                    </a:rPr>
                                  </m:ctrlPr>
                                </m:dPr>
                                <m:e>
                                  <m:sSup>
                                    <m:sSupPr>
                                      <m:ctrlPr>
                                        <a:rPr lang="en-US" b="1" i="1">
                                          <a:latin typeface="Cambria Math" panose="02040503050406030204" pitchFamily="18" charset="0"/>
                                        </a:rPr>
                                      </m:ctrlPr>
                                    </m:sSupPr>
                                    <m:e>
                                      <m:r>
                                        <a:rPr lang="en-US" b="1">
                                          <a:latin typeface="Cambria Math" panose="02040503050406030204" pitchFamily="18" charset="0"/>
                                        </a:rPr>
                                        <m:t>𝐗</m:t>
                                      </m:r>
                                    </m:e>
                                    <m:sup>
                                      <m:r>
                                        <a:rPr lang="en-US" b="1">
                                          <a:latin typeface="Cambria Math" panose="02040503050406030204" pitchFamily="18" charset="0"/>
                                        </a:rPr>
                                        <m:t>𝐓</m:t>
                                      </m:r>
                                    </m:sup>
                                  </m:sSup>
                                  <m:r>
                                    <a:rPr lang="en-US" b="1">
                                      <a:latin typeface="Cambria Math" panose="02040503050406030204" pitchFamily="18" charset="0"/>
                                    </a:rPr>
                                    <m:t>𝛜</m:t>
                                  </m:r>
                                </m:e>
                              </m:d>
                            </m:e>
                          </m:groupChr>
                        </m:e>
                        <m:lim>
                          <m:r>
                            <a:rPr lang="en-US" b="0" i="1" smtClean="0">
                              <a:latin typeface="Cambria Math" panose="02040503050406030204" pitchFamily="18" charset="0"/>
                            </a:rPr>
                            <m:t>0</m:t>
                          </m:r>
                        </m:lim>
                      </m:limLow>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𝔼</m:t>
                      </m:r>
                      <m:d>
                        <m:dPr>
                          <m:ctrlPr>
                            <a:rPr lang="en-US" b="0" i="1" smtClean="0">
                              <a:latin typeface="Cambria Math" panose="02040503050406030204" pitchFamily="18" charset="0"/>
                            </a:rPr>
                          </m:ctrlPr>
                        </m:dPr>
                        <m:e>
                          <m:r>
                            <a:rPr lang="en-US" b="1" i="0" smtClean="0">
                              <a:latin typeface="Cambria Math" panose="02040503050406030204" pitchFamily="18" charset="0"/>
                            </a:rPr>
                            <m:t>𝐛</m:t>
                          </m:r>
                        </m:e>
                      </m:d>
                      <m:r>
                        <a:rPr lang="en-US" b="0" i="1" smtClean="0">
                          <a:latin typeface="Cambria Math" panose="02040503050406030204" pitchFamily="18" charset="0"/>
                        </a:rPr>
                        <m:t>=</m:t>
                      </m:r>
                      <m:r>
                        <a:rPr lang="en-US" b="1" i="0" smtClean="0">
                          <a:latin typeface="Cambria Math" panose="02040503050406030204" pitchFamily="18" charset="0"/>
                        </a:rPr>
                        <m:t>𝛃</m:t>
                      </m:r>
                      <m:r>
                        <a:rPr lang="en-US" b="0" i="1"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b="1" i="1">
                                      <a:latin typeface="Cambria Math" panose="02040503050406030204" pitchFamily="18" charset="0"/>
                                    </a:rPr>
                                  </m:ctrlPr>
                                </m:sSupPr>
                                <m:e>
                                  <m:r>
                                    <a:rPr lang="en-US" b="1">
                                      <a:latin typeface="Cambria Math" panose="02040503050406030204" pitchFamily="18" charset="0"/>
                                    </a:rPr>
                                    <m:t>𝐗</m:t>
                                  </m:r>
                                </m:e>
                                <m:sup>
                                  <m:r>
                                    <a:rPr lang="en-US" b="1">
                                      <a:latin typeface="Cambria Math" panose="02040503050406030204" pitchFamily="18" charset="0"/>
                                    </a:rPr>
                                    <m:t>𝐓</m:t>
                                  </m:r>
                                </m:sup>
                              </m:sSup>
                              <m:r>
                                <a:rPr lang="en-US" b="1">
                                  <a:latin typeface="Cambria Math" panose="02040503050406030204" pitchFamily="18" charset="0"/>
                                </a:rPr>
                                <m:t>𝐗</m:t>
                              </m:r>
                            </m:e>
                          </m:d>
                        </m:e>
                        <m:sup>
                          <m:r>
                            <a:rPr lang="en-US">
                              <a:latin typeface="Cambria Math" panose="02040503050406030204" pitchFamily="18" charset="0"/>
                            </a:rPr>
                            <m:t>−1</m:t>
                          </m:r>
                        </m:sup>
                      </m:sSup>
                      <m:sSup>
                        <m:sSupPr>
                          <m:ctrlPr>
                            <a:rPr lang="en-US" b="1" i="1">
                              <a:latin typeface="Cambria Math" panose="02040503050406030204" pitchFamily="18" charset="0"/>
                            </a:rPr>
                          </m:ctrlPr>
                        </m:sSupPr>
                        <m:e>
                          <m:r>
                            <a:rPr lang="en-US" b="1">
                              <a:latin typeface="Cambria Math" panose="02040503050406030204" pitchFamily="18" charset="0"/>
                            </a:rPr>
                            <m:t>𝐗</m:t>
                          </m:r>
                        </m:e>
                        <m:sup>
                          <m:r>
                            <a:rPr lang="en-US" b="1">
                              <a:latin typeface="Cambria Math" panose="02040503050406030204" pitchFamily="18" charset="0"/>
                            </a:rPr>
                            <m:t>𝐓</m:t>
                          </m:r>
                        </m:sup>
                      </m:sSup>
                      <m:r>
                        <a:rPr lang="en-US" b="1">
                          <a:latin typeface="Cambria Math" panose="02040503050406030204" pitchFamily="18" charset="0"/>
                        </a:rPr>
                        <m:t>𝐔</m:t>
                      </m:r>
                    </m:oMath>
                  </m:oMathPara>
                </a14:m>
                <a:endParaRPr lang="en-US" dirty="0"/>
              </a:p>
              <a:p>
                <a:pPr marL="0" indent="0">
                  <a:buNone/>
                </a:pPr>
                <a:r>
                  <a:rPr lang="en-US" dirty="0"/>
                  <a:t>Thus, in general,</a:t>
                </a:r>
                <a14:m>
                  <m:oMath xmlns:m="http://schemas.openxmlformats.org/officeDocument/2006/math">
                    <m:r>
                      <a:rPr lang="en-US" i="1">
                        <a:latin typeface="Cambria Math" panose="02040503050406030204" pitchFamily="18" charset="0"/>
                      </a:rPr>
                      <m:t>𝔼</m:t>
                    </m:r>
                    <m:d>
                      <m:dPr>
                        <m:ctrlPr>
                          <a:rPr lang="en-US" i="1">
                            <a:latin typeface="Cambria Math" panose="02040503050406030204" pitchFamily="18" charset="0"/>
                          </a:rPr>
                        </m:ctrlPr>
                      </m:dPr>
                      <m:e>
                        <m:r>
                          <a:rPr lang="en-US" b="1">
                            <a:latin typeface="Cambria Math" panose="02040503050406030204" pitchFamily="18" charset="0"/>
                          </a:rPr>
                          <m:t>𝐛</m:t>
                        </m:r>
                      </m:e>
                    </m:d>
                    <m:r>
                      <a:rPr lang="en-US" b="0" i="1" smtClean="0">
                        <a:latin typeface="Cambria Math" panose="02040503050406030204" pitchFamily="18" charset="0"/>
                      </a:rPr>
                      <m:t>≠</m:t>
                    </m:r>
                    <m:r>
                      <a:rPr lang="en-US" b="1">
                        <a:latin typeface="Cambria Math" panose="02040503050406030204" pitchFamily="18" charset="0"/>
                      </a:rPr>
                      <m:t>𝛃</m:t>
                    </m:r>
                  </m:oMath>
                </a14:m>
                <a:r>
                  <a:rPr lang="en-US" dirty="0"/>
                  <a:t>:</a:t>
                </a:r>
              </a:p>
              <a:p>
                <a:pPr marL="0" indent="0" algn="ctr">
                  <a:buNone/>
                </a:pPr>
                <a14:m>
                  <m:oMath xmlns:m="http://schemas.openxmlformats.org/officeDocument/2006/math">
                    <m:r>
                      <a:rPr lang="en-US" b="1" i="0" smtClean="0">
                        <a:solidFill>
                          <a:srgbClr val="FF0000"/>
                        </a:solidFill>
                        <a:latin typeface="Cambria Math" panose="02040503050406030204" pitchFamily="18" charset="0"/>
                      </a:rPr>
                      <m:t>𝐛</m:t>
                    </m:r>
                  </m:oMath>
                </a14:m>
                <a:r>
                  <a:rPr lang="en-US" dirty="0">
                    <a:solidFill>
                      <a:srgbClr val="FF0000"/>
                    </a:solidFill>
                  </a:rPr>
                  <a:t> is a biased estimate of </a:t>
                </a:r>
                <a14:m>
                  <m:oMath xmlns:m="http://schemas.openxmlformats.org/officeDocument/2006/math">
                    <m:r>
                      <a:rPr lang="en-US" b="1" i="0" smtClean="0">
                        <a:solidFill>
                          <a:srgbClr val="FF0000"/>
                        </a:solidFill>
                        <a:latin typeface="Cambria Math" panose="02040503050406030204" pitchFamily="18" charset="0"/>
                      </a:rPr>
                      <m:t>𝛃</m:t>
                    </m:r>
                  </m:oMath>
                </a14:m>
                <a:endParaRPr lang="en-US" b="1" dirty="0"/>
              </a:p>
            </p:txBody>
          </p:sp>
        </mc:Choice>
        <mc:Fallback xmlns="">
          <p:sp>
            <p:nvSpPr>
              <p:cNvPr id="4" name="Content Placeholder 2">
                <a:extLst>
                  <a:ext uri="{FF2B5EF4-FFF2-40B4-BE49-F238E27FC236}">
                    <a16:creationId xmlns:a16="http://schemas.microsoft.com/office/drawing/2014/main" id="{CAAB2475-0019-47EA-8F99-5C317058D03F}"/>
                  </a:ext>
                </a:extLst>
              </p:cNvPr>
              <p:cNvSpPr>
                <a:spLocks noGrp="1" noRot="1" noChangeAspect="1" noMove="1" noResize="1" noEditPoints="1" noAdjustHandles="1" noChangeArrowheads="1" noChangeShapeType="1" noTextEdit="1"/>
              </p:cNvSpPr>
              <p:nvPr>
                <p:ph idx="1"/>
              </p:nvPr>
            </p:nvSpPr>
            <p:spPr>
              <a:xfrm>
                <a:off x="1709359" y="2019213"/>
                <a:ext cx="8773281" cy="4630284"/>
              </a:xfrm>
              <a:blipFill>
                <a:blip r:embed="rId2"/>
                <a:stretch>
                  <a:fillRect l="-417" b="-1316"/>
                </a:stretch>
              </a:blipFill>
            </p:spPr>
            <p:txBody>
              <a:bodyPr/>
              <a:lstStyle/>
              <a:p>
                <a:r>
                  <a:rPr lang="en-US">
                    <a:noFill/>
                  </a:rPr>
                  <a:t> </a:t>
                </a:r>
              </a:p>
            </p:txBody>
          </p:sp>
        </mc:Fallback>
      </mc:AlternateContent>
    </p:spTree>
    <p:extLst>
      <p:ext uri="{BB962C8B-B14F-4D97-AF65-F5344CB8AC3E}">
        <p14:creationId xmlns:p14="http://schemas.microsoft.com/office/powerpoint/2010/main" val="2561003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568B4-D4A2-46B4-9599-F42B293BD5B0}"/>
              </a:ext>
            </a:extLst>
          </p:cNvPr>
          <p:cNvSpPr>
            <a:spLocks noGrp="1"/>
          </p:cNvSpPr>
          <p:nvPr>
            <p:ph type="title"/>
          </p:nvPr>
        </p:nvSpPr>
        <p:spPr/>
        <p:txBody>
          <a:bodyPr/>
          <a:lstStyle/>
          <a:p>
            <a:r>
              <a:rPr lang="en-US" dirty="0"/>
              <a:t>Ignoring a relevant variable typically leads to biased estimates of the coefficients…</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CAAB2475-0019-47EA-8F99-5C317058D03F}"/>
                  </a:ext>
                </a:extLst>
              </p:cNvPr>
              <p:cNvSpPr>
                <a:spLocks noGrp="1"/>
              </p:cNvSpPr>
              <p:nvPr>
                <p:ph idx="1"/>
              </p:nvPr>
            </p:nvSpPr>
            <p:spPr>
              <a:xfrm>
                <a:off x="1709359" y="2019213"/>
                <a:ext cx="8773281" cy="4630284"/>
              </a:xfrm>
            </p:spPr>
            <p:txBody>
              <a:bodyPr>
                <a:normAutofit lnSpcReduction="10000"/>
              </a:bodyPr>
              <a:lstStyle/>
              <a:p>
                <a:pPr marL="0" indent="0">
                  <a:buNone/>
                </a:pPr>
                <a14:m>
                  <m:oMathPara xmlns:m="http://schemas.openxmlformats.org/officeDocument/2006/math">
                    <m:oMathParaPr>
                      <m:jc m:val="centerGroup"/>
                    </m:oMathParaPr>
                    <m:oMath xmlns:m="http://schemas.openxmlformats.org/officeDocument/2006/math">
                      <m:r>
                        <a:rPr lang="en-US" b="1" i="0" smtClean="0">
                          <a:solidFill>
                            <a:schemeClr val="bg1">
                              <a:lumMod val="65000"/>
                            </a:schemeClr>
                          </a:solidFill>
                          <a:latin typeface="Cambria Math" panose="02040503050406030204" pitchFamily="18" charset="0"/>
                        </a:rPr>
                        <m:t>𝐛</m:t>
                      </m:r>
                      <m:r>
                        <a:rPr lang="en-US" b="0" i="1" smtClean="0">
                          <a:solidFill>
                            <a:schemeClr val="bg1">
                              <a:lumMod val="65000"/>
                            </a:schemeClr>
                          </a:solidFill>
                          <a:latin typeface="Cambria Math" panose="02040503050406030204" pitchFamily="18" charset="0"/>
                        </a:rPr>
                        <m:t>=</m:t>
                      </m:r>
                      <m:sSup>
                        <m:sSupPr>
                          <m:ctrlPr>
                            <a:rPr lang="en-US" b="0" i="1" smtClean="0">
                              <a:solidFill>
                                <a:schemeClr val="bg1">
                                  <a:lumMod val="65000"/>
                                </a:schemeClr>
                              </a:solidFill>
                              <a:latin typeface="Cambria Math" panose="02040503050406030204" pitchFamily="18" charset="0"/>
                            </a:rPr>
                          </m:ctrlPr>
                        </m:sSupPr>
                        <m:e>
                          <m:d>
                            <m:dPr>
                              <m:ctrlPr>
                                <a:rPr lang="en-US" b="0" i="1" smtClean="0">
                                  <a:solidFill>
                                    <a:schemeClr val="bg1">
                                      <a:lumMod val="65000"/>
                                    </a:schemeClr>
                                  </a:solidFill>
                                  <a:latin typeface="Cambria Math" panose="02040503050406030204" pitchFamily="18" charset="0"/>
                                </a:rPr>
                              </m:ctrlPr>
                            </m:dPr>
                            <m:e>
                              <m:sSup>
                                <m:sSupPr>
                                  <m:ctrlPr>
                                    <a:rPr lang="en-US" b="1" i="1" smtClean="0">
                                      <a:solidFill>
                                        <a:schemeClr val="bg1">
                                          <a:lumMod val="65000"/>
                                        </a:schemeClr>
                                      </a:solidFill>
                                      <a:latin typeface="Cambria Math" panose="02040503050406030204" pitchFamily="18" charset="0"/>
                                    </a:rPr>
                                  </m:ctrlPr>
                                </m:sSupPr>
                                <m:e>
                                  <m:r>
                                    <a:rPr lang="en-US" b="1" i="0" smtClean="0">
                                      <a:solidFill>
                                        <a:schemeClr val="bg1">
                                          <a:lumMod val="65000"/>
                                        </a:schemeClr>
                                      </a:solidFill>
                                      <a:latin typeface="Cambria Math" panose="02040503050406030204" pitchFamily="18" charset="0"/>
                                    </a:rPr>
                                    <m:t>𝐗</m:t>
                                  </m:r>
                                </m:e>
                                <m:sup>
                                  <m:r>
                                    <a:rPr lang="en-US" b="1" i="0" smtClean="0">
                                      <a:solidFill>
                                        <a:schemeClr val="bg1">
                                          <a:lumMod val="65000"/>
                                        </a:schemeClr>
                                      </a:solidFill>
                                      <a:latin typeface="Cambria Math" panose="02040503050406030204" pitchFamily="18" charset="0"/>
                                    </a:rPr>
                                    <m:t>𝐓</m:t>
                                  </m:r>
                                </m:sup>
                              </m:sSup>
                              <m:r>
                                <a:rPr lang="en-US" b="1" i="0" smtClean="0">
                                  <a:solidFill>
                                    <a:schemeClr val="bg1">
                                      <a:lumMod val="65000"/>
                                    </a:schemeClr>
                                  </a:solidFill>
                                  <a:latin typeface="Cambria Math" panose="02040503050406030204" pitchFamily="18" charset="0"/>
                                </a:rPr>
                                <m:t>𝐗</m:t>
                              </m:r>
                            </m:e>
                          </m:d>
                        </m:e>
                        <m:sup>
                          <m:r>
                            <a:rPr lang="en-US" b="0" i="0" smtClean="0">
                              <a:solidFill>
                                <a:schemeClr val="bg1">
                                  <a:lumMod val="65000"/>
                                </a:schemeClr>
                              </a:solidFill>
                              <a:latin typeface="Cambria Math" panose="02040503050406030204" pitchFamily="18" charset="0"/>
                            </a:rPr>
                            <m:t>−1</m:t>
                          </m:r>
                        </m:sup>
                      </m:sSup>
                      <m:sSup>
                        <m:sSupPr>
                          <m:ctrlPr>
                            <a:rPr lang="en-US" b="1" i="1" smtClean="0">
                              <a:solidFill>
                                <a:schemeClr val="bg1">
                                  <a:lumMod val="65000"/>
                                </a:schemeClr>
                              </a:solidFill>
                              <a:latin typeface="Cambria Math" panose="02040503050406030204" pitchFamily="18" charset="0"/>
                            </a:rPr>
                          </m:ctrlPr>
                        </m:sSupPr>
                        <m:e>
                          <m:r>
                            <a:rPr lang="en-US" b="1" i="0" smtClean="0">
                              <a:solidFill>
                                <a:schemeClr val="bg1">
                                  <a:lumMod val="65000"/>
                                </a:schemeClr>
                              </a:solidFill>
                              <a:latin typeface="Cambria Math" panose="02040503050406030204" pitchFamily="18" charset="0"/>
                            </a:rPr>
                            <m:t>𝐗</m:t>
                          </m:r>
                        </m:e>
                        <m:sup>
                          <m:r>
                            <a:rPr lang="en-US" b="1" i="0" smtClean="0">
                              <a:solidFill>
                                <a:schemeClr val="bg1">
                                  <a:lumMod val="65000"/>
                                </a:schemeClr>
                              </a:solidFill>
                              <a:latin typeface="Cambria Math" panose="02040503050406030204" pitchFamily="18" charset="0"/>
                            </a:rPr>
                            <m:t>𝐓</m:t>
                          </m:r>
                        </m:sup>
                      </m:sSup>
                      <m:r>
                        <a:rPr lang="en-US" b="1" i="1" smtClean="0">
                          <a:solidFill>
                            <a:schemeClr val="bg1">
                              <a:lumMod val="65000"/>
                            </a:schemeClr>
                          </a:solidFill>
                          <a:latin typeface="Cambria Math" panose="02040503050406030204" pitchFamily="18" charset="0"/>
                        </a:rPr>
                        <m:t>𝒚</m:t>
                      </m:r>
                    </m:oMath>
                  </m:oMathPara>
                </a14:m>
                <a:endParaRPr lang="en-US" b="1" i="1" dirty="0">
                  <a:solidFill>
                    <a:schemeClr val="bg1">
                      <a:lumMod val="65000"/>
                    </a:schemeClr>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bg1">
                              <a:lumMod val="65000"/>
                            </a:schemeClr>
                          </a:solidFill>
                          <a:latin typeface="Cambria Math" panose="02040503050406030204" pitchFamily="18" charset="0"/>
                        </a:rPr>
                        <m:t>=</m:t>
                      </m:r>
                      <m:sSup>
                        <m:sSupPr>
                          <m:ctrlPr>
                            <a:rPr lang="en-US" i="1">
                              <a:solidFill>
                                <a:schemeClr val="bg1">
                                  <a:lumMod val="65000"/>
                                </a:schemeClr>
                              </a:solidFill>
                              <a:latin typeface="Cambria Math" panose="02040503050406030204" pitchFamily="18" charset="0"/>
                            </a:rPr>
                          </m:ctrlPr>
                        </m:sSupPr>
                        <m:e>
                          <m:d>
                            <m:dPr>
                              <m:ctrlPr>
                                <a:rPr lang="en-US" i="1">
                                  <a:solidFill>
                                    <a:schemeClr val="bg1">
                                      <a:lumMod val="65000"/>
                                    </a:schemeClr>
                                  </a:solidFill>
                                  <a:latin typeface="Cambria Math" panose="02040503050406030204" pitchFamily="18" charset="0"/>
                                </a:rPr>
                              </m:ctrlPr>
                            </m:dPr>
                            <m:e>
                              <m:sSup>
                                <m:sSupPr>
                                  <m:ctrlPr>
                                    <a:rPr lang="en-US" b="1" i="1">
                                      <a:solidFill>
                                        <a:schemeClr val="bg1">
                                          <a:lumMod val="65000"/>
                                        </a:schemeClr>
                                      </a:solidFill>
                                      <a:latin typeface="Cambria Math" panose="02040503050406030204" pitchFamily="18" charset="0"/>
                                    </a:rPr>
                                  </m:ctrlPr>
                                </m:sSupPr>
                                <m:e>
                                  <m:r>
                                    <a:rPr lang="en-US" b="1">
                                      <a:solidFill>
                                        <a:schemeClr val="bg1">
                                          <a:lumMod val="65000"/>
                                        </a:schemeClr>
                                      </a:solidFill>
                                      <a:latin typeface="Cambria Math" panose="02040503050406030204" pitchFamily="18" charset="0"/>
                                    </a:rPr>
                                    <m:t>𝐗</m:t>
                                  </m:r>
                                </m:e>
                                <m:sup>
                                  <m:r>
                                    <a:rPr lang="en-US" b="1">
                                      <a:solidFill>
                                        <a:schemeClr val="bg1">
                                          <a:lumMod val="65000"/>
                                        </a:schemeClr>
                                      </a:solidFill>
                                      <a:latin typeface="Cambria Math" panose="02040503050406030204" pitchFamily="18" charset="0"/>
                                    </a:rPr>
                                    <m:t>𝐓</m:t>
                                  </m:r>
                                </m:sup>
                              </m:sSup>
                              <m:r>
                                <a:rPr lang="en-US" b="1">
                                  <a:solidFill>
                                    <a:schemeClr val="bg1">
                                      <a:lumMod val="65000"/>
                                    </a:schemeClr>
                                  </a:solidFill>
                                  <a:latin typeface="Cambria Math" panose="02040503050406030204" pitchFamily="18" charset="0"/>
                                </a:rPr>
                                <m:t>𝐗</m:t>
                              </m:r>
                            </m:e>
                          </m:d>
                        </m:e>
                        <m:sup>
                          <m:r>
                            <a:rPr lang="en-US">
                              <a:solidFill>
                                <a:schemeClr val="bg1">
                                  <a:lumMod val="65000"/>
                                </a:schemeClr>
                              </a:solidFill>
                              <a:latin typeface="Cambria Math" panose="02040503050406030204" pitchFamily="18" charset="0"/>
                            </a:rPr>
                            <m:t>−1</m:t>
                          </m:r>
                        </m:sup>
                      </m:sSup>
                      <m:sSup>
                        <m:sSupPr>
                          <m:ctrlPr>
                            <a:rPr lang="en-US" b="1" i="1">
                              <a:solidFill>
                                <a:schemeClr val="bg1">
                                  <a:lumMod val="65000"/>
                                </a:schemeClr>
                              </a:solidFill>
                              <a:latin typeface="Cambria Math" panose="02040503050406030204" pitchFamily="18" charset="0"/>
                            </a:rPr>
                          </m:ctrlPr>
                        </m:sSupPr>
                        <m:e>
                          <m:r>
                            <a:rPr lang="en-US" b="1">
                              <a:solidFill>
                                <a:schemeClr val="bg1">
                                  <a:lumMod val="65000"/>
                                </a:schemeClr>
                              </a:solidFill>
                              <a:latin typeface="Cambria Math" panose="02040503050406030204" pitchFamily="18" charset="0"/>
                            </a:rPr>
                            <m:t>𝐗</m:t>
                          </m:r>
                        </m:e>
                        <m:sup>
                          <m:r>
                            <a:rPr lang="en-US" b="1">
                              <a:solidFill>
                                <a:schemeClr val="bg1">
                                  <a:lumMod val="65000"/>
                                </a:schemeClr>
                              </a:solidFill>
                              <a:latin typeface="Cambria Math" panose="02040503050406030204" pitchFamily="18" charset="0"/>
                            </a:rPr>
                            <m:t>𝐓</m:t>
                          </m:r>
                        </m:sup>
                      </m:sSup>
                      <m:d>
                        <m:dPr>
                          <m:ctrlPr>
                            <a:rPr lang="en-US" b="1" i="1" smtClean="0">
                              <a:solidFill>
                                <a:schemeClr val="bg1">
                                  <a:lumMod val="65000"/>
                                </a:schemeClr>
                              </a:solidFill>
                              <a:latin typeface="Cambria Math" panose="02040503050406030204" pitchFamily="18" charset="0"/>
                            </a:rPr>
                          </m:ctrlPr>
                        </m:dPr>
                        <m:e>
                          <m:r>
                            <a:rPr lang="en-US" b="1" i="0" smtClean="0">
                              <a:solidFill>
                                <a:schemeClr val="bg1">
                                  <a:lumMod val="65000"/>
                                </a:schemeClr>
                              </a:solidFill>
                              <a:latin typeface="Cambria Math" panose="02040503050406030204" pitchFamily="18" charset="0"/>
                            </a:rPr>
                            <m:t>𝐗</m:t>
                          </m:r>
                          <m:r>
                            <a:rPr lang="en-US" b="1" i="0" smtClean="0">
                              <a:solidFill>
                                <a:schemeClr val="bg1">
                                  <a:lumMod val="65000"/>
                                </a:schemeClr>
                              </a:solidFill>
                              <a:latin typeface="Cambria Math" panose="02040503050406030204" pitchFamily="18" charset="0"/>
                            </a:rPr>
                            <m:t>𝛃</m:t>
                          </m:r>
                          <m:r>
                            <a:rPr lang="en-US" b="1" i="1" smtClean="0">
                              <a:solidFill>
                                <a:schemeClr val="bg1">
                                  <a:lumMod val="65000"/>
                                </a:schemeClr>
                              </a:solidFill>
                              <a:latin typeface="Cambria Math" panose="02040503050406030204" pitchFamily="18" charset="0"/>
                            </a:rPr>
                            <m:t>+</m:t>
                          </m:r>
                          <m:r>
                            <a:rPr lang="en-US" b="1" i="0" smtClean="0">
                              <a:solidFill>
                                <a:schemeClr val="bg1">
                                  <a:lumMod val="65000"/>
                                </a:schemeClr>
                              </a:solidFill>
                              <a:latin typeface="Cambria Math" panose="02040503050406030204" pitchFamily="18" charset="0"/>
                            </a:rPr>
                            <m:t>𝐔</m:t>
                          </m:r>
                          <m:r>
                            <a:rPr lang="en-US" b="1" i="1" smtClean="0">
                              <a:solidFill>
                                <a:schemeClr val="bg1">
                                  <a:lumMod val="65000"/>
                                </a:schemeClr>
                              </a:solidFill>
                              <a:latin typeface="Cambria Math" panose="02040503050406030204" pitchFamily="18" charset="0"/>
                            </a:rPr>
                            <m:t>+</m:t>
                          </m:r>
                          <m:r>
                            <a:rPr lang="en-US" b="1" i="1" smtClean="0">
                              <a:solidFill>
                                <a:schemeClr val="bg1">
                                  <a:lumMod val="65000"/>
                                </a:schemeClr>
                              </a:solidFill>
                              <a:latin typeface="Cambria Math" panose="02040503050406030204" pitchFamily="18" charset="0"/>
                            </a:rPr>
                            <m:t>𝝐</m:t>
                          </m:r>
                        </m:e>
                      </m:d>
                    </m:oMath>
                    <m:oMath xmlns:m="http://schemas.openxmlformats.org/officeDocument/2006/math">
                      <m:r>
                        <a:rPr lang="en-US" b="1" i="1" smtClean="0">
                          <a:solidFill>
                            <a:schemeClr val="bg1">
                              <a:lumMod val="65000"/>
                            </a:schemeClr>
                          </a:solidFill>
                          <a:latin typeface="Cambria Math" panose="02040503050406030204" pitchFamily="18" charset="0"/>
                        </a:rPr>
                        <m:t>=</m:t>
                      </m:r>
                      <m:limLow>
                        <m:limLowPr>
                          <m:ctrlPr>
                            <a:rPr lang="en-US" b="1" i="1" smtClean="0">
                              <a:solidFill>
                                <a:schemeClr val="bg1">
                                  <a:lumMod val="65000"/>
                                </a:schemeClr>
                              </a:solidFill>
                              <a:latin typeface="Cambria Math" panose="02040503050406030204" pitchFamily="18" charset="0"/>
                            </a:rPr>
                          </m:ctrlPr>
                        </m:limLowPr>
                        <m:e>
                          <m:groupChr>
                            <m:groupChrPr>
                              <m:chr m:val="⏟"/>
                              <m:ctrlPr>
                                <a:rPr lang="en-US" b="1" i="1" smtClean="0">
                                  <a:solidFill>
                                    <a:schemeClr val="bg1">
                                      <a:lumMod val="65000"/>
                                    </a:schemeClr>
                                  </a:solidFill>
                                  <a:latin typeface="Cambria Math" panose="02040503050406030204" pitchFamily="18" charset="0"/>
                                </a:rPr>
                              </m:ctrlPr>
                            </m:groupChrPr>
                            <m:e>
                              <m:sSup>
                                <m:sSupPr>
                                  <m:ctrlPr>
                                    <a:rPr lang="en-US" i="1">
                                      <a:solidFill>
                                        <a:schemeClr val="bg1">
                                          <a:lumMod val="65000"/>
                                        </a:schemeClr>
                                      </a:solidFill>
                                      <a:latin typeface="Cambria Math" panose="02040503050406030204" pitchFamily="18" charset="0"/>
                                    </a:rPr>
                                  </m:ctrlPr>
                                </m:sSupPr>
                                <m:e>
                                  <m:d>
                                    <m:dPr>
                                      <m:ctrlPr>
                                        <a:rPr lang="en-US" i="1">
                                          <a:solidFill>
                                            <a:schemeClr val="bg1">
                                              <a:lumMod val="65000"/>
                                            </a:schemeClr>
                                          </a:solidFill>
                                          <a:latin typeface="Cambria Math" panose="02040503050406030204" pitchFamily="18" charset="0"/>
                                        </a:rPr>
                                      </m:ctrlPr>
                                    </m:dPr>
                                    <m:e>
                                      <m:sSup>
                                        <m:sSupPr>
                                          <m:ctrlPr>
                                            <a:rPr lang="en-US" b="1" i="1">
                                              <a:solidFill>
                                                <a:schemeClr val="bg1">
                                                  <a:lumMod val="65000"/>
                                                </a:schemeClr>
                                              </a:solidFill>
                                              <a:latin typeface="Cambria Math" panose="02040503050406030204" pitchFamily="18" charset="0"/>
                                            </a:rPr>
                                          </m:ctrlPr>
                                        </m:sSupPr>
                                        <m:e>
                                          <m:r>
                                            <a:rPr lang="en-US" b="1">
                                              <a:solidFill>
                                                <a:schemeClr val="bg1">
                                                  <a:lumMod val="65000"/>
                                                </a:schemeClr>
                                              </a:solidFill>
                                              <a:latin typeface="Cambria Math" panose="02040503050406030204" pitchFamily="18" charset="0"/>
                                            </a:rPr>
                                            <m:t>𝐗</m:t>
                                          </m:r>
                                        </m:e>
                                        <m:sup>
                                          <m:r>
                                            <a:rPr lang="en-US" b="1">
                                              <a:solidFill>
                                                <a:schemeClr val="bg1">
                                                  <a:lumMod val="65000"/>
                                                </a:schemeClr>
                                              </a:solidFill>
                                              <a:latin typeface="Cambria Math" panose="02040503050406030204" pitchFamily="18" charset="0"/>
                                            </a:rPr>
                                            <m:t>𝐓</m:t>
                                          </m:r>
                                        </m:sup>
                                      </m:sSup>
                                      <m:r>
                                        <a:rPr lang="en-US" b="1">
                                          <a:solidFill>
                                            <a:schemeClr val="bg1">
                                              <a:lumMod val="65000"/>
                                            </a:schemeClr>
                                          </a:solidFill>
                                          <a:latin typeface="Cambria Math" panose="02040503050406030204" pitchFamily="18" charset="0"/>
                                        </a:rPr>
                                        <m:t>𝐗</m:t>
                                      </m:r>
                                    </m:e>
                                  </m:d>
                                </m:e>
                                <m:sup>
                                  <m:r>
                                    <a:rPr lang="en-US">
                                      <a:solidFill>
                                        <a:schemeClr val="bg1">
                                          <a:lumMod val="65000"/>
                                        </a:schemeClr>
                                      </a:solidFill>
                                      <a:latin typeface="Cambria Math" panose="02040503050406030204" pitchFamily="18" charset="0"/>
                                    </a:rPr>
                                    <m:t>−1</m:t>
                                  </m:r>
                                </m:sup>
                              </m:sSup>
                              <m:sSup>
                                <m:sSupPr>
                                  <m:ctrlPr>
                                    <a:rPr lang="en-US" b="1" i="1">
                                      <a:solidFill>
                                        <a:schemeClr val="bg1">
                                          <a:lumMod val="65000"/>
                                        </a:schemeClr>
                                      </a:solidFill>
                                      <a:latin typeface="Cambria Math" panose="02040503050406030204" pitchFamily="18" charset="0"/>
                                    </a:rPr>
                                  </m:ctrlPr>
                                </m:sSupPr>
                                <m:e>
                                  <m:r>
                                    <a:rPr lang="en-US" b="1">
                                      <a:solidFill>
                                        <a:schemeClr val="bg1">
                                          <a:lumMod val="65000"/>
                                        </a:schemeClr>
                                      </a:solidFill>
                                      <a:latin typeface="Cambria Math" panose="02040503050406030204" pitchFamily="18" charset="0"/>
                                    </a:rPr>
                                    <m:t>𝐗</m:t>
                                  </m:r>
                                </m:e>
                                <m:sup>
                                  <m:r>
                                    <a:rPr lang="en-US" b="1">
                                      <a:solidFill>
                                        <a:schemeClr val="bg1">
                                          <a:lumMod val="65000"/>
                                        </a:schemeClr>
                                      </a:solidFill>
                                      <a:latin typeface="Cambria Math" panose="02040503050406030204" pitchFamily="18" charset="0"/>
                                    </a:rPr>
                                    <m:t>𝐓</m:t>
                                  </m:r>
                                </m:sup>
                              </m:sSup>
                              <m:r>
                                <a:rPr lang="en-US" b="1" i="0" smtClean="0">
                                  <a:solidFill>
                                    <a:schemeClr val="bg1">
                                      <a:lumMod val="65000"/>
                                    </a:schemeClr>
                                  </a:solidFill>
                                  <a:latin typeface="Cambria Math" panose="02040503050406030204" pitchFamily="18" charset="0"/>
                                </a:rPr>
                                <m:t>𝐗</m:t>
                              </m:r>
                            </m:e>
                          </m:groupChr>
                        </m:e>
                        <m:lim>
                          <m:r>
                            <a:rPr lang="en-US" b="1" i="0" smtClean="0">
                              <a:solidFill>
                                <a:schemeClr val="bg1">
                                  <a:lumMod val="65000"/>
                                </a:schemeClr>
                              </a:solidFill>
                              <a:latin typeface="Cambria Math" panose="02040503050406030204" pitchFamily="18" charset="0"/>
                            </a:rPr>
                            <m:t>𝐈</m:t>
                          </m:r>
                        </m:lim>
                      </m:limLow>
                      <m:r>
                        <a:rPr lang="en-US" b="1" i="0" smtClean="0">
                          <a:solidFill>
                            <a:schemeClr val="bg1">
                              <a:lumMod val="65000"/>
                            </a:schemeClr>
                          </a:solidFill>
                          <a:latin typeface="Cambria Math" panose="02040503050406030204" pitchFamily="18" charset="0"/>
                        </a:rPr>
                        <m:t>𝛃</m:t>
                      </m:r>
                      <m:r>
                        <a:rPr lang="en-US" b="1" i="0" smtClean="0">
                          <a:solidFill>
                            <a:schemeClr val="bg1">
                              <a:lumMod val="65000"/>
                            </a:schemeClr>
                          </a:solidFill>
                          <a:latin typeface="Cambria Math" panose="02040503050406030204" pitchFamily="18" charset="0"/>
                        </a:rPr>
                        <m:t>+</m:t>
                      </m:r>
                      <m:sSup>
                        <m:sSupPr>
                          <m:ctrlPr>
                            <a:rPr lang="en-US" i="1">
                              <a:solidFill>
                                <a:schemeClr val="bg1">
                                  <a:lumMod val="65000"/>
                                </a:schemeClr>
                              </a:solidFill>
                              <a:latin typeface="Cambria Math" panose="02040503050406030204" pitchFamily="18" charset="0"/>
                            </a:rPr>
                          </m:ctrlPr>
                        </m:sSupPr>
                        <m:e>
                          <m:d>
                            <m:dPr>
                              <m:ctrlPr>
                                <a:rPr lang="en-US" i="1">
                                  <a:solidFill>
                                    <a:schemeClr val="bg1">
                                      <a:lumMod val="65000"/>
                                    </a:schemeClr>
                                  </a:solidFill>
                                  <a:latin typeface="Cambria Math" panose="02040503050406030204" pitchFamily="18" charset="0"/>
                                </a:rPr>
                              </m:ctrlPr>
                            </m:dPr>
                            <m:e>
                              <m:sSup>
                                <m:sSupPr>
                                  <m:ctrlPr>
                                    <a:rPr lang="en-US" b="1" i="1">
                                      <a:solidFill>
                                        <a:schemeClr val="bg1">
                                          <a:lumMod val="65000"/>
                                        </a:schemeClr>
                                      </a:solidFill>
                                      <a:latin typeface="Cambria Math" panose="02040503050406030204" pitchFamily="18" charset="0"/>
                                    </a:rPr>
                                  </m:ctrlPr>
                                </m:sSupPr>
                                <m:e>
                                  <m:r>
                                    <a:rPr lang="en-US" b="1">
                                      <a:solidFill>
                                        <a:schemeClr val="bg1">
                                          <a:lumMod val="65000"/>
                                        </a:schemeClr>
                                      </a:solidFill>
                                      <a:latin typeface="Cambria Math" panose="02040503050406030204" pitchFamily="18" charset="0"/>
                                    </a:rPr>
                                    <m:t>𝐗</m:t>
                                  </m:r>
                                </m:e>
                                <m:sup>
                                  <m:r>
                                    <a:rPr lang="en-US" b="1">
                                      <a:solidFill>
                                        <a:schemeClr val="bg1">
                                          <a:lumMod val="65000"/>
                                        </a:schemeClr>
                                      </a:solidFill>
                                      <a:latin typeface="Cambria Math" panose="02040503050406030204" pitchFamily="18" charset="0"/>
                                    </a:rPr>
                                    <m:t>𝐓</m:t>
                                  </m:r>
                                </m:sup>
                              </m:sSup>
                              <m:r>
                                <a:rPr lang="en-US" b="1">
                                  <a:solidFill>
                                    <a:schemeClr val="bg1">
                                      <a:lumMod val="65000"/>
                                    </a:schemeClr>
                                  </a:solidFill>
                                  <a:latin typeface="Cambria Math" panose="02040503050406030204" pitchFamily="18" charset="0"/>
                                </a:rPr>
                                <m:t>𝐗</m:t>
                              </m:r>
                            </m:e>
                          </m:d>
                        </m:e>
                        <m:sup>
                          <m:r>
                            <a:rPr lang="en-US">
                              <a:solidFill>
                                <a:schemeClr val="bg1">
                                  <a:lumMod val="65000"/>
                                </a:schemeClr>
                              </a:solidFill>
                              <a:latin typeface="Cambria Math" panose="02040503050406030204" pitchFamily="18" charset="0"/>
                            </a:rPr>
                            <m:t>−1</m:t>
                          </m:r>
                        </m:sup>
                      </m:sSup>
                      <m:sSup>
                        <m:sSupPr>
                          <m:ctrlPr>
                            <a:rPr lang="en-US" b="1" i="1" smtClean="0">
                              <a:solidFill>
                                <a:schemeClr val="bg1">
                                  <a:lumMod val="65000"/>
                                </a:schemeClr>
                              </a:solidFill>
                              <a:latin typeface="Cambria Math" panose="02040503050406030204" pitchFamily="18" charset="0"/>
                            </a:rPr>
                          </m:ctrlPr>
                        </m:sSupPr>
                        <m:e>
                          <m:r>
                            <a:rPr lang="en-US" b="1" i="0" smtClean="0">
                              <a:solidFill>
                                <a:schemeClr val="bg1">
                                  <a:lumMod val="65000"/>
                                </a:schemeClr>
                              </a:solidFill>
                              <a:latin typeface="Cambria Math" panose="02040503050406030204" pitchFamily="18" charset="0"/>
                            </a:rPr>
                            <m:t>𝐗</m:t>
                          </m:r>
                        </m:e>
                        <m:sup>
                          <m:r>
                            <a:rPr lang="en-US" b="1" i="0" smtClean="0">
                              <a:solidFill>
                                <a:schemeClr val="bg1">
                                  <a:lumMod val="65000"/>
                                </a:schemeClr>
                              </a:solidFill>
                              <a:latin typeface="Cambria Math" panose="02040503050406030204" pitchFamily="18" charset="0"/>
                            </a:rPr>
                            <m:t>𝐓</m:t>
                          </m:r>
                        </m:sup>
                      </m:sSup>
                      <m:r>
                        <a:rPr lang="en-US" b="1" i="0" smtClean="0">
                          <a:solidFill>
                            <a:schemeClr val="bg1">
                              <a:lumMod val="65000"/>
                            </a:schemeClr>
                          </a:solidFill>
                          <a:latin typeface="Cambria Math" panose="02040503050406030204" pitchFamily="18" charset="0"/>
                        </a:rPr>
                        <m:t>𝐔</m:t>
                      </m:r>
                      <m:r>
                        <a:rPr lang="en-US" b="1" i="0" smtClean="0">
                          <a:solidFill>
                            <a:schemeClr val="bg1">
                              <a:lumMod val="65000"/>
                            </a:schemeClr>
                          </a:solidFill>
                          <a:latin typeface="Cambria Math" panose="02040503050406030204" pitchFamily="18" charset="0"/>
                        </a:rPr>
                        <m:t>+</m:t>
                      </m:r>
                      <m:sSup>
                        <m:sSupPr>
                          <m:ctrlPr>
                            <a:rPr lang="en-US" i="1">
                              <a:solidFill>
                                <a:schemeClr val="bg1">
                                  <a:lumMod val="65000"/>
                                </a:schemeClr>
                              </a:solidFill>
                              <a:latin typeface="Cambria Math" panose="02040503050406030204" pitchFamily="18" charset="0"/>
                            </a:rPr>
                          </m:ctrlPr>
                        </m:sSupPr>
                        <m:e>
                          <m:d>
                            <m:dPr>
                              <m:ctrlPr>
                                <a:rPr lang="en-US" i="1">
                                  <a:solidFill>
                                    <a:schemeClr val="bg1">
                                      <a:lumMod val="65000"/>
                                    </a:schemeClr>
                                  </a:solidFill>
                                  <a:latin typeface="Cambria Math" panose="02040503050406030204" pitchFamily="18" charset="0"/>
                                </a:rPr>
                              </m:ctrlPr>
                            </m:dPr>
                            <m:e>
                              <m:sSup>
                                <m:sSupPr>
                                  <m:ctrlPr>
                                    <a:rPr lang="en-US" b="1" i="1">
                                      <a:solidFill>
                                        <a:schemeClr val="bg1">
                                          <a:lumMod val="65000"/>
                                        </a:schemeClr>
                                      </a:solidFill>
                                      <a:latin typeface="Cambria Math" panose="02040503050406030204" pitchFamily="18" charset="0"/>
                                    </a:rPr>
                                  </m:ctrlPr>
                                </m:sSupPr>
                                <m:e>
                                  <m:r>
                                    <a:rPr lang="en-US" b="1">
                                      <a:solidFill>
                                        <a:schemeClr val="bg1">
                                          <a:lumMod val="65000"/>
                                        </a:schemeClr>
                                      </a:solidFill>
                                      <a:latin typeface="Cambria Math" panose="02040503050406030204" pitchFamily="18" charset="0"/>
                                    </a:rPr>
                                    <m:t>𝐗</m:t>
                                  </m:r>
                                </m:e>
                                <m:sup>
                                  <m:r>
                                    <a:rPr lang="en-US" b="1">
                                      <a:solidFill>
                                        <a:schemeClr val="bg1">
                                          <a:lumMod val="65000"/>
                                        </a:schemeClr>
                                      </a:solidFill>
                                      <a:latin typeface="Cambria Math" panose="02040503050406030204" pitchFamily="18" charset="0"/>
                                    </a:rPr>
                                    <m:t>𝐓</m:t>
                                  </m:r>
                                </m:sup>
                              </m:sSup>
                              <m:r>
                                <a:rPr lang="en-US" b="1">
                                  <a:solidFill>
                                    <a:schemeClr val="bg1">
                                      <a:lumMod val="65000"/>
                                    </a:schemeClr>
                                  </a:solidFill>
                                  <a:latin typeface="Cambria Math" panose="02040503050406030204" pitchFamily="18" charset="0"/>
                                </a:rPr>
                                <m:t>𝐗</m:t>
                              </m:r>
                            </m:e>
                          </m:d>
                        </m:e>
                        <m:sup>
                          <m:r>
                            <a:rPr lang="en-US">
                              <a:solidFill>
                                <a:schemeClr val="bg1">
                                  <a:lumMod val="65000"/>
                                </a:schemeClr>
                              </a:solidFill>
                              <a:latin typeface="Cambria Math" panose="02040503050406030204" pitchFamily="18" charset="0"/>
                            </a:rPr>
                            <m:t>−1</m:t>
                          </m:r>
                        </m:sup>
                      </m:sSup>
                      <m:sSup>
                        <m:sSupPr>
                          <m:ctrlPr>
                            <a:rPr lang="en-US" b="1" i="1">
                              <a:solidFill>
                                <a:schemeClr val="bg1">
                                  <a:lumMod val="65000"/>
                                </a:schemeClr>
                              </a:solidFill>
                              <a:latin typeface="Cambria Math" panose="02040503050406030204" pitchFamily="18" charset="0"/>
                            </a:rPr>
                          </m:ctrlPr>
                        </m:sSupPr>
                        <m:e>
                          <m:r>
                            <a:rPr lang="en-US" b="1">
                              <a:solidFill>
                                <a:schemeClr val="bg1">
                                  <a:lumMod val="65000"/>
                                </a:schemeClr>
                              </a:solidFill>
                              <a:latin typeface="Cambria Math" panose="02040503050406030204" pitchFamily="18" charset="0"/>
                            </a:rPr>
                            <m:t>𝐗</m:t>
                          </m:r>
                        </m:e>
                        <m:sup>
                          <m:r>
                            <a:rPr lang="en-US" b="1">
                              <a:solidFill>
                                <a:schemeClr val="bg1">
                                  <a:lumMod val="65000"/>
                                </a:schemeClr>
                              </a:solidFill>
                              <a:latin typeface="Cambria Math" panose="02040503050406030204" pitchFamily="18" charset="0"/>
                            </a:rPr>
                            <m:t>𝐓</m:t>
                          </m:r>
                        </m:sup>
                      </m:sSup>
                      <m:r>
                        <a:rPr lang="en-US" b="1" i="0" smtClean="0">
                          <a:solidFill>
                            <a:schemeClr val="bg1">
                              <a:lumMod val="65000"/>
                            </a:schemeClr>
                          </a:solidFill>
                          <a:latin typeface="Cambria Math" panose="02040503050406030204" pitchFamily="18" charset="0"/>
                        </a:rPr>
                        <m:t>𝛜</m:t>
                      </m:r>
                    </m:oMath>
                    <m:oMath xmlns:m="http://schemas.openxmlformats.org/officeDocument/2006/math">
                      <m:r>
                        <a:rPr lang="en-US" b="1" i="1" smtClean="0">
                          <a:solidFill>
                            <a:schemeClr val="bg1">
                              <a:lumMod val="65000"/>
                            </a:schemeClr>
                          </a:solidFill>
                          <a:latin typeface="Cambria Math" panose="02040503050406030204" pitchFamily="18" charset="0"/>
                        </a:rPr>
                        <m:t>=</m:t>
                      </m:r>
                      <m:r>
                        <a:rPr lang="en-US" b="1" i="0" smtClean="0">
                          <a:solidFill>
                            <a:schemeClr val="bg1">
                              <a:lumMod val="65000"/>
                            </a:schemeClr>
                          </a:solidFill>
                          <a:latin typeface="Cambria Math" panose="02040503050406030204" pitchFamily="18" charset="0"/>
                        </a:rPr>
                        <m:t>𝛃</m:t>
                      </m:r>
                      <m:r>
                        <a:rPr lang="en-US" b="1" i="1" smtClean="0">
                          <a:solidFill>
                            <a:schemeClr val="bg1">
                              <a:lumMod val="65000"/>
                            </a:schemeClr>
                          </a:solidFill>
                          <a:latin typeface="Cambria Math" panose="02040503050406030204" pitchFamily="18" charset="0"/>
                        </a:rPr>
                        <m:t>+</m:t>
                      </m:r>
                      <m:sSup>
                        <m:sSupPr>
                          <m:ctrlPr>
                            <a:rPr lang="en-US" i="1">
                              <a:solidFill>
                                <a:schemeClr val="bg1">
                                  <a:lumMod val="65000"/>
                                </a:schemeClr>
                              </a:solidFill>
                              <a:latin typeface="Cambria Math" panose="02040503050406030204" pitchFamily="18" charset="0"/>
                            </a:rPr>
                          </m:ctrlPr>
                        </m:sSupPr>
                        <m:e>
                          <m:d>
                            <m:dPr>
                              <m:ctrlPr>
                                <a:rPr lang="en-US" i="1">
                                  <a:solidFill>
                                    <a:schemeClr val="bg1">
                                      <a:lumMod val="65000"/>
                                    </a:schemeClr>
                                  </a:solidFill>
                                  <a:latin typeface="Cambria Math" panose="02040503050406030204" pitchFamily="18" charset="0"/>
                                </a:rPr>
                              </m:ctrlPr>
                            </m:dPr>
                            <m:e>
                              <m:sSup>
                                <m:sSupPr>
                                  <m:ctrlPr>
                                    <a:rPr lang="en-US" b="1" i="1">
                                      <a:solidFill>
                                        <a:schemeClr val="bg1">
                                          <a:lumMod val="65000"/>
                                        </a:schemeClr>
                                      </a:solidFill>
                                      <a:latin typeface="Cambria Math" panose="02040503050406030204" pitchFamily="18" charset="0"/>
                                    </a:rPr>
                                  </m:ctrlPr>
                                </m:sSupPr>
                                <m:e>
                                  <m:r>
                                    <a:rPr lang="en-US" b="1">
                                      <a:solidFill>
                                        <a:schemeClr val="bg1">
                                          <a:lumMod val="65000"/>
                                        </a:schemeClr>
                                      </a:solidFill>
                                      <a:latin typeface="Cambria Math" panose="02040503050406030204" pitchFamily="18" charset="0"/>
                                    </a:rPr>
                                    <m:t>𝐗</m:t>
                                  </m:r>
                                </m:e>
                                <m:sup>
                                  <m:r>
                                    <a:rPr lang="en-US" b="1">
                                      <a:solidFill>
                                        <a:schemeClr val="bg1">
                                          <a:lumMod val="65000"/>
                                        </a:schemeClr>
                                      </a:solidFill>
                                      <a:latin typeface="Cambria Math" panose="02040503050406030204" pitchFamily="18" charset="0"/>
                                    </a:rPr>
                                    <m:t>𝐓</m:t>
                                  </m:r>
                                </m:sup>
                              </m:sSup>
                              <m:r>
                                <a:rPr lang="en-US" b="1">
                                  <a:solidFill>
                                    <a:schemeClr val="bg1">
                                      <a:lumMod val="65000"/>
                                    </a:schemeClr>
                                  </a:solidFill>
                                  <a:latin typeface="Cambria Math" panose="02040503050406030204" pitchFamily="18" charset="0"/>
                                </a:rPr>
                                <m:t>𝐗</m:t>
                              </m:r>
                            </m:e>
                          </m:d>
                        </m:e>
                        <m:sup>
                          <m:r>
                            <a:rPr lang="en-US">
                              <a:solidFill>
                                <a:schemeClr val="bg1">
                                  <a:lumMod val="65000"/>
                                </a:schemeClr>
                              </a:solidFill>
                              <a:latin typeface="Cambria Math" panose="02040503050406030204" pitchFamily="18" charset="0"/>
                            </a:rPr>
                            <m:t>−1</m:t>
                          </m:r>
                        </m:sup>
                      </m:sSup>
                      <m:sSup>
                        <m:sSupPr>
                          <m:ctrlPr>
                            <a:rPr lang="en-US" b="1" i="1">
                              <a:solidFill>
                                <a:schemeClr val="bg1">
                                  <a:lumMod val="65000"/>
                                </a:schemeClr>
                              </a:solidFill>
                              <a:latin typeface="Cambria Math" panose="02040503050406030204" pitchFamily="18" charset="0"/>
                            </a:rPr>
                          </m:ctrlPr>
                        </m:sSupPr>
                        <m:e>
                          <m:r>
                            <a:rPr lang="en-US" b="1">
                              <a:solidFill>
                                <a:schemeClr val="bg1">
                                  <a:lumMod val="65000"/>
                                </a:schemeClr>
                              </a:solidFill>
                              <a:latin typeface="Cambria Math" panose="02040503050406030204" pitchFamily="18" charset="0"/>
                            </a:rPr>
                            <m:t>𝐗</m:t>
                          </m:r>
                        </m:e>
                        <m:sup>
                          <m:r>
                            <a:rPr lang="en-US" b="1">
                              <a:solidFill>
                                <a:schemeClr val="bg1">
                                  <a:lumMod val="65000"/>
                                </a:schemeClr>
                              </a:solidFill>
                              <a:latin typeface="Cambria Math" panose="02040503050406030204" pitchFamily="18" charset="0"/>
                            </a:rPr>
                            <m:t>𝐓</m:t>
                          </m:r>
                        </m:sup>
                      </m:sSup>
                      <m:r>
                        <a:rPr lang="en-US" b="1">
                          <a:solidFill>
                            <a:schemeClr val="bg1">
                              <a:lumMod val="65000"/>
                            </a:schemeClr>
                          </a:solidFill>
                          <a:latin typeface="Cambria Math" panose="02040503050406030204" pitchFamily="18" charset="0"/>
                        </a:rPr>
                        <m:t>𝐔</m:t>
                      </m:r>
                      <m:r>
                        <a:rPr lang="en-US" b="1">
                          <a:solidFill>
                            <a:schemeClr val="bg1">
                              <a:lumMod val="65000"/>
                            </a:schemeClr>
                          </a:solidFill>
                          <a:latin typeface="Cambria Math" panose="02040503050406030204" pitchFamily="18" charset="0"/>
                        </a:rPr>
                        <m:t>+</m:t>
                      </m:r>
                      <m:sSup>
                        <m:sSupPr>
                          <m:ctrlPr>
                            <a:rPr lang="en-US" i="1">
                              <a:solidFill>
                                <a:schemeClr val="bg1">
                                  <a:lumMod val="65000"/>
                                </a:schemeClr>
                              </a:solidFill>
                              <a:latin typeface="Cambria Math" panose="02040503050406030204" pitchFamily="18" charset="0"/>
                            </a:rPr>
                          </m:ctrlPr>
                        </m:sSupPr>
                        <m:e>
                          <m:d>
                            <m:dPr>
                              <m:ctrlPr>
                                <a:rPr lang="en-US" i="1">
                                  <a:solidFill>
                                    <a:schemeClr val="bg1">
                                      <a:lumMod val="65000"/>
                                    </a:schemeClr>
                                  </a:solidFill>
                                  <a:latin typeface="Cambria Math" panose="02040503050406030204" pitchFamily="18" charset="0"/>
                                </a:rPr>
                              </m:ctrlPr>
                            </m:dPr>
                            <m:e>
                              <m:sSup>
                                <m:sSupPr>
                                  <m:ctrlPr>
                                    <a:rPr lang="en-US" b="1" i="1">
                                      <a:solidFill>
                                        <a:schemeClr val="bg1">
                                          <a:lumMod val="65000"/>
                                        </a:schemeClr>
                                      </a:solidFill>
                                      <a:latin typeface="Cambria Math" panose="02040503050406030204" pitchFamily="18" charset="0"/>
                                    </a:rPr>
                                  </m:ctrlPr>
                                </m:sSupPr>
                                <m:e>
                                  <m:r>
                                    <a:rPr lang="en-US" b="1">
                                      <a:solidFill>
                                        <a:schemeClr val="bg1">
                                          <a:lumMod val="65000"/>
                                        </a:schemeClr>
                                      </a:solidFill>
                                      <a:latin typeface="Cambria Math" panose="02040503050406030204" pitchFamily="18" charset="0"/>
                                    </a:rPr>
                                    <m:t>𝐗</m:t>
                                  </m:r>
                                </m:e>
                                <m:sup>
                                  <m:r>
                                    <a:rPr lang="en-US" b="1">
                                      <a:solidFill>
                                        <a:schemeClr val="bg1">
                                          <a:lumMod val="65000"/>
                                        </a:schemeClr>
                                      </a:solidFill>
                                      <a:latin typeface="Cambria Math" panose="02040503050406030204" pitchFamily="18" charset="0"/>
                                    </a:rPr>
                                    <m:t>𝐓</m:t>
                                  </m:r>
                                </m:sup>
                              </m:sSup>
                              <m:r>
                                <a:rPr lang="en-US" b="1">
                                  <a:solidFill>
                                    <a:schemeClr val="bg1">
                                      <a:lumMod val="65000"/>
                                    </a:schemeClr>
                                  </a:solidFill>
                                  <a:latin typeface="Cambria Math" panose="02040503050406030204" pitchFamily="18" charset="0"/>
                                </a:rPr>
                                <m:t>𝐗</m:t>
                              </m:r>
                            </m:e>
                          </m:d>
                        </m:e>
                        <m:sup>
                          <m:r>
                            <a:rPr lang="en-US">
                              <a:solidFill>
                                <a:schemeClr val="bg1">
                                  <a:lumMod val="65000"/>
                                </a:schemeClr>
                              </a:solidFill>
                              <a:latin typeface="Cambria Math" panose="02040503050406030204" pitchFamily="18" charset="0"/>
                            </a:rPr>
                            <m:t>−1</m:t>
                          </m:r>
                        </m:sup>
                      </m:sSup>
                      <m:sSup>
                        <m:sSupPr>
                          <m:ctrlPr>
                            <a:rPr lang="en-US" b="1" i="1">
                              <a:solidFill>
                                <a:schemeClr val="bg1">
                                  <a:lumMod val="65000"/>
                                </a:schemeClr>
                              </a:solidFill>
                              <a:latin typeface="Cambria Math" panose="02040503050406030204" pitchFamily="18" charset="0"/>
                            </a:rPr>
                          </m:ctrlPr>
                        </m:sSupPr>
                        <m:e>
                          <m:r>
                            <a:rPr lang="en-US" b="1">
                              <a:solidFill>
                                <a:schemeClr val="bg1">
                                  <a:lumMod val="65000"/>
                                </a:schemeClr>
                              </a:solidFill>
                              <a:latin typeface="Cambria Math" panose="02040503050406030204" pitchFamily="18" charset="0"/>
                            </a:rPr>
                            <m:t>𝐗</m:t>
                          </m:r>
                        </m:e>
                        <m:sup>
                          <m:r>
                            <a:rPr lang="en-US" b="1">
                              <a:solidFill>
                                <a:schemeClr val="bg1">
                                  <a:lumMod val="65000"/>
                                </a:schemeClr>
                              </a:solidFill>
                              <a:latin typeface="Cambria Math" panose="02040503050406030204" pitchFamily="18" charset="0"/>
                            </a:rPr>
                            <m:t>𝐓</m:t>
                          </m:r>
                        </m:sup>
                      </m:sSup>
                      <m:r>
                        <a:rPr lang="en-US" b="1">
                          <a:solidFill>
                            <a:schemeClr val="bg1">
                              <a:lumMod val="65000"/>
                            </a:schemeClr>
                          </a:solidFill>
                          <a:latin typeface="Cambria Math" panose="02040503050406030204" pitchFamily="18" charset="0"/>
                        </a:rPr>
                        <m:t>𝛜</m:t>
                      </m:r>
                    </m:oMath>
                  </m:oMathPara>
                </a14:m>
                <a:endParaRPr lang="en-US" b="1" dirty="0">
                  <a:solidFill>
                    <a:schemeClr val="bg1">
                      <a:lumMod val="65000"/>
                    </a:schemeClr>
                  </a:solidFill>
                </a:endParaRPr>
              </a:p>
              <a:p>
                <a:pPr marL="0" indent="0">
                  <a:buNone/>
                </a:pPr>
                <a:r>
                  <a:rPr lang="en-US" dirty="0">
                    <a:solidFill>
                      <a:schemeClr val="bg1">
                        <a:lumMod val="65000"/>
                      </a:schemeClr>
                    </a:solidFill>
                  </a:rPr>
                  <a:t>Taking the expected value…</a:t>
                </a:r>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bg1">
                              <a:lumMod val="65000"/>
                            </a:schemeClr>
                          </a:solidFill>
                          <a:latin typeface="Cambria Math" panose="02040503050406030204" pitchFamily="18" charset="0"/>
                        </a:rPr>
                        <m:t>𝔼</m:t>
                      </m:r>
                      <m:d>
                        <m:dPr>
                          <m:ctrlPr>
                            <a:rPr lang="en-US" b="0" i="1" smtClean="0">
                              <a:solidFill>
                                <a:schemeClr val="bg1">
                                  <a:lumMod val="65000"/>
                                </a:schemeClr>
                              </a:solidFill>
                              <a:latin typeface="Cambria Math" panose="02040503050406030204" pitchFamily="18" charset="0"/>
                            </a:rPr>
                          </m:ctrlPr>
                        </m:dPr>
                        <m:e>
                          <m:r>
                            <a:rPr lang="en-US" b="1" i="0" smtClean="0">
                              <a:solidFill>
                                <a:schemeClr val="bg1">
                                  <a:lumMod val="65000"/>
                                </a:schemeClr>
                              </a:solidFill>
                              <a:latin typeface="Cambria Math" panose="02040503050406030204" pitchFamily="18" charset="0"/>
                            </a:rPr>
                            <m:t>𝐛</m:t>
                          </m:r>
                        </m:e>
                      </m:d>
                      <m:r>
                        <a:rPr lang="en-US" b="0" i="1" smtClean="0">
                          <a:solidFill>
                            <a:schemeClr val="bg1">
                              <a:lumMod val="65000"/>
                            </a:schemeClr>
                          </a:solidFill>
                          <a:latin typeface="Cambria Math" panose="02040503050406030204" pitchFamily="18" charset="0"/>
                        </a:rPr>
                        <m:t>=</m:t>
                      </m:r>
                      <m:r>
                        <a:rPr lang="en-US" b="1" i="0" smtClean="0">
                          <a:solidFill>
                            <a:schemeClr val="bg1">
                              <a:lumMod val="65000"/>
                            </a:schemeClr>
                          </a:solidFill>
                          <a:latin typeface="Cambria Math" panose="02040503050406030204" pitchFamily="18" charset="0"/>
                        </a:rPr>
                        <m:t>𝛃</m:t>
                      </m:r>
                      <m:r>
                        <a:rPr lang="en-US" b="0" i="1" smtClean="0">
                          <a:solidFill>
                            <a:schemeClr val="bg1">
                              <a:lumMod val="65000"/>
                            </a:schemeClr>
                          </a:solidFill>
                          <a:latin typeface="Cambria Math" panose="02040503050406030204" pitchFamily="18" charset="0"/>
                        </a:rPr>
                        <m:t>+</m:t>
                      </m:r>
                      <m:sSup>
                        <m:sSupPr>
                          <m:ctrlPr>
                            <a:rPr lang="en-US" i="1">
                              <a:solidFill>
                                <a:schemeClr val="bg1">
                                  <a:lumMod val="65000"/>
                                </a:schemeClr>
                              </a:solidFill>
                              <a:latin typeface="Cambria Math" panose="02040503050406030204" pitchFamily="18" charset="0"/>
                            </a:rPr>
                          </m:ctrlPr>
                        </m:sSupPr>
                        <m:e>
                          <m:d>
                            <m:dPr>
                              <m:ctrlPr>
                                <a:rPr lang="en-US" i="1">
                                  <a:solidFill>
                                    <a:schemeClr val="bg1">
                                      <a:lumMod val="65000"/>
                                    </a:schemeClr>
                                  </a:solidFill>
                                  <a:latin typeface="Cambria Math" panose="02040503050406030204" pitchFamily="18" charset="0"/>
                                </a:rPr>
                              </m:ctrlPr>
                            </m:dPr>
                            <m:e>
                              <m:sSup>
                                <m:sSupPr>
                                  <m:ctrlPr>
                                    <a:rPr lang="en-US" b="1" i="1">
                                      <a:solidFill>
                                        <a:schemeClr val="bg1">
                                          <a:lumMod val="65000"/>
                                        </a:schemeClr>
                                      </a:solidFill>
                                      <a:latin typeface="Cambria Math" panose="02040503050406030204" pitchFamily="18" charset="0"/>
                                    </a:rPr>
                                  </m:ctrlPr>
                                </m:sSupPr>
                                <m:e>
                                  <m:r>
                                    <a:rPr lang="en-US" b="1">
                                      <a:solidFill>
                                        <a:schemeClr val="bg1">
                                          <a:lumMod val="65000"/>
                                        </a:schemeClr>
                                      </a:solidFill>
                                      <a:latin typeface="Cambria Math" panose="02040503050406030204" pitchFamily="18" charset="0"/>
                                    </a:rPr>
                                    <m:t>𝐗</m:t>
                                  </m:r>
                                </m:e>
                                <m:sup>
                                  <m:r>
                                    <a:rPr lang="en-US" b="1">
                                      <a:solidFill>
                                        <a:schemeClr val="bg1">
                                          <a:lumMod val="65000"/>
                                        </a:schemeClr>
                                      </a:solidFill>
                                      <a:latin typeface="Cambria Math" panose="02040503050406030204" pitchFamily="18" charset="0"/>
                                    </a:rPr>
                                    <m:t>𝐓</m:t>
                                  </m:r>
                                </m:sup>
                              </m:sSup>
                              <m:r>
                                <a:rPr lang="en-US" b="1">
                                  <a:solidFill>
                                    <a:schemeClr val="bg1">
                                      <a:lumMod val="65000"/>
                                    </a:schemeClr>
                                  </a:solidFill>
                                  <a:latin typeface="Cambria Math" panose="02040503050406030204" pitchFamily="18" charset="0"/>
                                </a:rPr>
                                <m:t>𝐗</m:t>
                              </m:r>
                            </m:e>
                          </m:d>
                        </m:e>
                        <m:sup>
                          <m:r>
                            <a:rPr lang="en-US">
                              <a:solidFill>
                                <a:schemeClr val="bg1">
                                  <a:lumMod val="65000"/>
                                </a:schemeClr>
                              </a:solidFill>
                              <a:latin typeface="Cambria Math" panose="02040503050406030204" pitchFamily="18" charset="0"/>
                            </a:rPr>
                            <m:t>−1</m:t>
                          </m:r>
                        </m:sup>
                      </m:sSup>
                      <m:sSup>
                        <m:sSupPr>
                          <m:ctrlPr>
                            <a:rPr lang="en-US" b="1" i="1">
                              <a:solidFill>
                                <a:schemeClr val="bg1">
                                  <a:lumMod val="65000"/>
                                </a:schemeClr>
                              </a:solidFill>
                              <a:latin typeface="Cambria Math" panose="02040503050406030204" pitchFamily="18" charset="0"/>
                            </a:rPr>
                          </m:ctrlPr>
                        </m:sSupPr>
                        <m:e>
                          <m:r>
                            <a:rPr lang="en-US" b="1">
                              <a:solidFill>
                                <a:schemeClr val="bg1">
                                  <a:lumMod val="65000"/>
                                </a:schemeClr>
                              </a:solidFill>
                              <a:latin typeface="Cambria Math" panose="02040503050406030204" pitchFamily="18" charset="0"/>
                            </a:rPr>
                            <m:t>𝐗</m:t>
                          </m:r>
                        </m:e>
                        <m:sup>
                          <m:r>
                            <a:rPr lang="en-US" b="1">
                              <a:solidFill>
                                <a:schemeClr val="bg1">
                                  <a:lumMod val="65000"/>
                                </a:schemeClr>
                              </a:solidFill>
                              <a:latin typeface="Cambria Math" panose="02040503050406030204" pitchFamily="18" charset="0"/>
                            </a:rPr>
                            <m:t>𝐓</m:t>
                          </m:r>
                        </m:sup>
                      </m:sSup>
                      <m:r>
                        <a:rPr lang="en-US" b="1">
                          <a:solidFill>
                            <a:schemeClr val="bg1">
                              <a:lumMod val="65000"/>
                            </a:schemeClr>
                          </a:solidFill>
                          <a:latin typeface="Cambria Math" panose="02040503050406030204" pitchFamily="18" charset="0"/>
                        </a:rPr>
                        <m:t>𝐔</m:t>
                      </m:r>
                      <m:r>
                        <a:rPr lang="en-US" b="1">
                          <a:solidFill>
                            <a:schemeClr val="bg1">
                              <a:lumMod val="65000"/>
                            </a:schemeClr>
                          </a:solidFill>
                          <a:latin typeface="Cambria Math" panose="02040503050406030204" pitchFamily="18" charset="0"/>
                        </a:rPr>
                        <m:t>+</m:t>
                      </m:r>
                      <m:sSup>
                        <m:sSupPr>
                          <m:ctrlPr>
                            <a:rPr lang="en-US" i="1">
                              <a:solidFill>
                                <a:schemeClr val="bg1">
                                  <a:lumMod val="65000"/>
                                </a:schemeClr>
                              </a:solidFill>
                              <a:latin typeface="Cambria Math" panose="02040503050406030204" pitchFamily="18" charset="0"/>
                            </a:rPr>
                          </m:ctrlPr>
                        </m:sSupPr>
                        <m:e>
                          <m:d>
                            <m:dPr>
                              <m:ctrlPr>
                                <a:rPr lang="en-US" i="1">
                                  <a:solidFill>
                                    <a:schemeClr val="bg1">
                                      <a:lumMod val="65000"/>
                                    </a:schemeClr>
                                  </a:solidFill>
                                  <a:latin typeface="Cambria Math" panose="02040503050406030204" pitchFamily="18" charset="0"/>
                                </a:rPr>
                              </m:ctrlPr>
                            </m:dPr>
                            <m:e>
                              <m:sSup>
                                <m:sSupPr>
                                  <m:ctrlPr>
                                    <a:rPr lang="en-US" b="1" i="1">
                                      <a:solidFill>
                                        <a:schemeClr val="bg1">
                                          <a:lumMod val="65000"/>
                                        </a:schemeClr>
                                      </a:solidFill>
                                      <a:latin typeface="Cambria Math" panose="02040503050406030204" pitchFamily="18" charset="0"/>
                                    </a:rPr>
                                  </m:ctrlPr>
                                </m:sSupPr>
                                <m:e>
                                  <m:r>
                                    <a:rPr lang="en-US" b="1">
                                      <a:solidFill>
                                        <a:schemeClr val="bg1">
                                          <a:lumMod val="65000"/>
                                        </a:schemeClr>
                                      </a:solidFill>
                                      <a:latin typeface="Cambria Math" panose="02040503050406030204" pitchFamily="18" charset="0"/>
                                    </a:rPr>
                                    <m:t>𝐗</m:t>
                                  </m:r>
                                </m:e>
                                <m:sup>
                                  <m:r>
                                    <a:rPr lang="en-US" b="1">
                                      <a:solidFill>
                                        <a:schemeClr val="bg1">
                                          <a:lumMod val="65000"/>
                                        </a:schemeClr>
                                      </a:solidFill>
                                      <a:latin typeface="Cambria Math" panose="02040503050406030204" pitchFamily="18" charset="0"/>
                                    </a:rPr>
                                    <m:t>𝐓</m:t>
                                  </m:r>
                                </m:sup>
                              </m:sSup>
                              <m:r>
                                <a:rPr lang="en-US" b="1">
                                  <a:solidFill>
                                    <a:schemeClr val="bg1">
                                      <a:lumMod val="65000"/>
                                    </a:schemeClr>
                                  </a:solidFill>
                                  <a:latin typeface="Cambria Math" panose="02040503050406030204" pitchFamily="18" charset="0"/>
                                </a:rPr>
                                <m:t>𝐗</m:t>
                              </m:r>
                            </m:e>
                          </m:d>
                        </m:e>
                        <m:sup>
                          <m:r>
                            <a:rPr lang="en-US">
                              <a:solidFill>
                                <a:schemeClr val="bg1">
                                  <a:lumMod val="65000"/>
                                </a:schemeClr>
                              </a:solidFill>
                              <a:latin typeface="Cambria Math" panose="02040503050406030204" pitchFamily="18" charset="0"/>
                            </a:rPr>
                            <m:t>−1</m:t>
                          </m:r>
                        </m:sup>
                      </m:sSup>
                      <m:limLow>
                        <m:limLowPr>
                          <m:ctrlPr>
                            <a:rPr lang="en-US" i="1" smtClean="0">
                              <a:solidFill>
                                <a:schemeClr val="bg1">
                                  <a:lumMod val="65000"/>
                                </a:schemeClr>
                              </a:solidFill>
                              <a:latin typeface="Cambria Math" panose="02040503050406030204" pitchFamily="18" charset="0"/>
                            </a:rPr>
                          </m:ctrlPr>
                        </m:limLowPr>
                        <m:e>
                          <m:groupChr>
                            <m:groupChrPr>
                              <m:chr m:val="⏟"/>
                              <m:ctrlPr>
                                <a:rPr lang="en-US" i="1" smtClean="0">
                                  <a:solidFill>
                                    <a:schemeClr val="bg1">
                                      <a:lumMod val="65000"/>
                                    </a:schemeClr>
                                  </a:solidFill>
                                  <a:latin typeface="Cambria Math" panose="02040503050406030204" pitchFamily="18" charset="0"/>
                                </a:rPr>
                              </m:ctrlPr>
                            </m:groupChrPr>
                            <m:e>
                              <m:r>
                                <a:rPr lang="en-US" b="1" i="1">
                                  <a:solidFill>
                                    <a:schemeClr val="bg1">
                                      <a:lumMod val="65000"/>
                                    </a:schemeClr>
                                  </a:solidFill>
                                  <a:latin typeface="Cambria Math" panose="02040503050406030204" pitchFamily="18" charset="0"/>
                                </a:rPr>
                                <m:t>𝔼</m:t>
                              </m:r>
                              <m:d>
                                <m:dPr>
                                  <m:ctrlPr>
                                    <a:rPr lang="en-US" b="1" i="1">
                                      <a:solidFill>
                                        <a:schemeClr val="bg1">
                                          <a:lumMod val="65000"/>
                                        </a:schemeClr>
                                      </a:solidFill>
                                      <a:latin typeface="Cambria Math" panose="02040503050406030204" pitchFamily="18" charset="0"/>
                                    </a:rPr>
                                  </m:ctrlPr>
                                </m:dPr>
                                <m:e>
                                  <m:sSup>
                                    <m:sSupPr>
                                      <m:ctrlPr>
                                        <a:rPr lang="en-US" b="1" i="1">
                                          <a:solidFill>
                                            <a:schemeClr val="bg1">
                                              <a:lumMod val="65000"/>
                                            </a:schemeClr>
                                          </a:solidFill>
                                          <a:latin typeface="Cambria Math" panose="02040503050406030204" pitchFamily="18" charset="0"/>
                                        </a:rPr>
                                      </m:ctrlPr>
                                    </m:sSupPr>
                                    <m:e>
                                      <m:r>
                                        <a:rPr lang="en-US" b="1">
                                          <a:solidFill>
                                            <a:schemeClr val="bg1">
                                              <a:lumMod val="65000"/>
                                            </a:schemeClr>
                                          </a:solidFill>
                                          <a:latin typeface="Cambria Math" panose="02040503050406030204" pitchFamily="18" charset="0"/>
                                        </a:rPr>
                                        <m:t>𝐗</m:t>
                                      </m:r>
                                    </m:e>
                                    <m:sup>
                                      <m:r>
                                        <a:rPr lang="en-US" b="1">
                                          <a:solidFill>
                                            <a:schemeClr val="bg1">
                                              <a:lumMod val="65000"/>
                                            </a:schemeClr>
                                          </a:solidFill>
                                          <a:latin typeface="Cambria Math" panose="02040503050406030204" pitchFamily="18" charset="0"/>
                                        </a:rPr>
                                        <m:t>𝐓</m:t>
                                      </m:r>
                                    </m:sup>
                                  </m:sSup>
                                  <m:r>
                                    <a:rPr lang="en-US" b="1">
                                      <a:solidFill>
                                        <a:schemeClr val="bg1">
                                          <a:lumMod val="65000"/>
                                        </a:schemeClr>
                                      </a:solidFill>
                                      <a:latin typeface="Cambria Math" panose="02040503050406030204" pitchFamily="18" charset="0"/>
                                    </a:rPr>
                                    <m:t>𝛜</m:t>
                                  </m:r>
                                </m:e>
                              </m:d>
                            </m:e>
                          </m:groupChr>
                        </m:e>
                        <m:lim>
                          <m:r>
                            <a:rPr lang="en-US" b="0" i="1" smtClean="0">
                              <a:solidFill>
                                <a:schemeClr val="bg1">
                                  <a:lumMod val="65000"/>
                                </a:schemeClr>
                              </a:solidFill>
                              <a:latin typeface="Cambria Math" panose="02040503050406030204" pitchFamily="18" charset="0"/>
                            </a:rPr>
                            <m:t>0</m:t>
                          </m:r>
                        </m:lim>
                      </m:limLow>
                    </m:oMath>
                  </m:oMathPara>
                </a14:m>
                <a:endParaRPr lang="en-US" dirty="0">
                  <a:solidFill>
                    <a:schemeClr val="bg1">
                      <a:lumMod val="65000"/>
                    </a:schemeClr>
                  </a:solidFill>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𝔼</m:t>
                      </m:r>
                      <m:d>
                        <m:dPr>
                          <m:ctrlPr>
                            <a:rPr lang="en-US" b="0" i="1" smtClean="0">
                              <a:latin typeface="Cambria Math" panose="02040503050406030204" pitchFamily="18" charset="0"/>
                            </a:rPr>
                          </m:ctrlPr>
                        </m:dPr>
                        <m:e>
                          <m:r>
                            <a:rPr lang="en-US" b="1" i="0" smtClean="0">
                              <a:latin typeface="Cambria Math" panose="02040503050406030204" pitchFamily="18" charset="0"/>
                            </a:rPr>
                            <m:t>𝐛</m:t>
                          </m:r>
                        </m:e>
                      </m:d>
                      <m:r>
                        <a:rPr lang="en-US" b="0" i="1" smtClean="0">
                          <a:latin typeface="Cambria Math" panose="02040503050406030204" pitchFamily="18" charset="0"/>
                        </a:rPr>
                        <m:t>=</m:t>
                      </m:r>
                      <m:r>
                        <a:rPr lang="en-US" b="1" i="0" smtClean="0">
                          <a:latin typeface="Cambria Math" panose="02040503050406030204" pitchFamily="18" charset="0"/>
                        </a:rPr>
                        <m:t>𝛃</m:t>
                      </m:r>
                      <m:r>
                        <a:rPr lang="en-US" b="0" i="1"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b="1" i="1">
                                      <a:latin typeface="Cambria Math" panose="02040503050406030204" pitchFamily="18" charset="0"/>
                                    </a:rPr>
                                  </m:ctrlPr>
                                </m:sSupPr>
                                <m:e>
                                  <m:r>
                                    <a:rPr lang="en-US" b="1">
                                      <a:latin typeface="Cambria Math" panose="02040503050406030204" pitchFamily="18" charset="0"/>
                                    </a:rPr>
                                    <m:t>𝐗</m:t>
                                  </m:r>
                                </m:e>
                                <m:sup>
                                  <m:r>
                                    <a:rPr lang="en-US" b="1">
                                      <a:latin typeface="Cambria Math" panose="02040503050406030204" pitchFamily="18" charset="0"/>
                                    </a:rPr>
                                    <m:t>𝐓</m:t>
                                  </m:r>
                                </m:sup>
                              </m:sSup>
                              <m:r>
                                <a:rPr lang="en-US" b="1">
                                  <a:latin typeface="Cambria Math" panose="02040503050406030204" pitchFamily="18" charset="0"/>
                                </a:rPr>
                                <m:t>𝐗</m:t>
                              </m:r>
                            </m:e>
                          </m:d>
                        </m:e>
                        <m:sup>
                          <m:r>
                            <a:rPr lang="en-US">
                              <a:latin typeface="Cambria Math" panose="02040503050406030204" pitchFamily="18" charset="0"/>
                            </a:rPr>
                            <m:t>−1</m:t>
                          </m:r>
                        </m:sup>
                      </m:sSup>
                      <m:sSup>
                        <m:sSupPr>
                          <m:ctrlPr>
                            <a:rPr lang="en-US" b="1" i="1" smtClean="0">
                              <a:solidFill>
                                <a:srgbClr val="0070C0"/>
                              </a:solidFill>
                              <a:latin typeface="Cambria Math" panose="02040503050406030204" pitchFamily="18" charset="0"/>
                            </a:rPr>
                          </m:ctrlPr>
                        </m:sSupPr>
                        <m:e>
                          <m:r>
                            <a:rPr lang="en-US" b="1">
                              <a:solidFill>
                                <a:srgbClr val="0070C0"/>
                              </a:solidFill>
                              <a:latin typeface="Cambria Math" panose="02040503050406030204" pitchFamily="18" charset="0"/>
                            </a:rPr>
                            <m:t>𝐗</m:t>
                          </m:r>
                        </m:e>
                        <m:sup>
                          <m:r>
                            <a:rPr lang="en-US" b="1">
                              <a:solidFill>
                                <a:srgbClr val="0070C0"/>
                              </a:solidFill>
                              <a:latin typeface="Cambria Math" panose="02040503050406030204" pitchFamily="18" charset="0"/>
                            </a:rPr>
                            <m:t>𝐓</m:t>
                          </m:r>
                        </m:sup>
                      </m:sSup>
                      <m:r>
                        <a:rPr lang="en-US" b="1">
                          <a:solidFill>
                            <a:srgbClr val="0070C0"/>
                          </a:solidFill>
                          <a:latin typeface="Cambria Math" panose="02040503050406030204" pitchFamily="18" charset="0"/>
                        </a:rPr>
                        <m:t>𝐔</m:t>
                      </m:r>
                    </m:oMath>
                  </m:oMathPara>
                </a14:m>
                <a:endParaRPr lang="en-US" dirty="0">
                  <a:solidFill>
                    <a:srgbClr val="0070C0"/>
                  </a:solidFill>
                </a:endParaRPr>
              </a:p>
              <a:p>
                <a:pPr marL="0" indent="0">
                  <a:buNone/>
                </a:pPr>
                <a:r>
                  <a:rPr lang="en-US" dirty="0">
                    <a:solidFill>
                      <a:schemeClr val="bg1">
                        <a:lumMod val="65000"/>
                      </a:schemeClr>
                    </a:solidFill>
                  </a:rPr>
                  <a:t>Thus, in general,</a:t>
                </a:r>
                <a14:m>
                  <m:oMath xmlns:m="http://schemas.openxmlformats.org/officeDocument/2006/math">
                    <m:r>
                      <a:rPr lang="en-US" i="1">
                        <a:solidFill>
                          <a:schemeClr val="bg1">
                            <a:lumMod val="65000"/>
                          </a:schemeClr>
                        </a:solidFill>
                        <a:latin typeface="Cambria Math" panose="02040503050406030204" pitchFamily="18" charset="0"/>
                      </a:rPr>
                      <m:t>𝔼</m:t>
                    </m:r>
                    <m:d>
                      <m:dPr>
                        <m:ctrlPr>
                          <a:rPr lang="en-US" i="1">
                            <a:solidFill>
                              <a:schemeClr val="bg1">
                                <a:lumMod val="65000"/>
                              </a:schemeClr>
                            </a:solidFill>
                            <a:latin typeface="Cambria Math" panose="02040503050406030204" pitchFamily="18" charset="0"/>
                          </a:rPr>
                        </m:ctrlPr>
                      </m:dPr>
                      <m:e>
                        <m:r>
                          <a:rPr lang="en-US" b="1">
                            <a:solidFill>
                              <a:schemeClr val="bg1">
                                <a:lumMod val="65000"/>
                              </a:schemeClr>
                            </a:solidFill>
                            <a:latin typeface="Cambria Math" panose="02040503050406030204" pitchFamily="18" charset="0"/>
                          </a:rPr>
                          <m:t>𝐛</m:t>
                        </m:r>
                      </m:e>
                    </m:d>
                    <m:r>
                      <a:rPr lang="en-US" b="0" i="1" smtClean="0">
                        <a:solidFill>
                          <a:schemeClr val="bg1">
                            <a:lumMod val="65000"/>
                          </a:schemeClr>
                        </a:solidFill>
                        <a:latin typeface="Cambria Math" panose="02040503050406030204" pitchFamily="18" charset="0"/>
                      </a:rPr>
                      <m:t>≠</m:t>
                    </m:r>
                    <m:r>
                      <a:rPr lang="en-US" b="1">
                        <a:solidFill>
                          <a:schemeClr val="bg1">
                            <a:lumMod val="65000"/>
                          </a:schemeClr>
                        </a:solidFill>
                        <a:latin typeface="Cambria Math" panose="02040503050406030204" pitchFamily="18" charset="0"/>
                      </a:rPr>
                      <m:t>𝛃</m:t>
                    </m:r>
                  </m:oMath>
                </a14:m>
                <a:r>
                  <a:rPr lang="en-US" dirty="0">
                    <a:solidFill>
                      <a:schemeClr val="bg1">
                        <a:lumMod val="65000"/>
                      </a:schemeClr>
                    </a:solidFill>
                  </a:rPr>
                  <a:t>:</a:t>
                </a:r>
              </a:p>
              <a:p>
                <a:pPr marL="0" indent="0" algn="ctr">
                  <a:buNone/>
                </a:pPr>
                <a14:m>
                  <m:oMath xmlns:m="http://schemas.openxmlformats.org/officeDocument/2006/math">
                    <m:r>
                      <a:rPr lang="en-US" b="1" i="0" smtClean="0">
                        <a:solidFill>
                          <a:schemeClr val="bg1">
                            <a:lumMod val="65000"/>
                          </a:schemeClr>
                        </a:solidFill>
                        <a:latin typeface="Cambria Math" panose="02040503050406030204" pitchFamily="18" charset="0"/>
                      </a:rPr>
                      <m:t>𝐛</m:t>
                    </m:r>
                  </m:oMath>
                </a14:m>
                <a:r>
                  <a:rPr lang="en-US" dirty="0">
                    <a:solidFill>
                      <a:schemeClr val="bg1">
                        <a:lumMod val="65000"/>
                      </a:schemeClr>
                    </a:solidFill>
                  </a:rPr>
                  <a:t> is a biased estimate of </a:t>
                </a:r>
                <a14:m>
                  <m:oMath xmlns:m="http://schemas.openxmlformats.org/officeDocument/2006/math">
                    <m:r>
                      <a:rPr lang="en-US" b="1" i="0" smtClean="0">
                        <a:solidFill>
                          <a:schemeClr val="bg1">
                            <a:lumMod val="65000"/>
                          </a:schemeClr>
                        </a:solidFill>
                        <a:latin typeface="Cambria Math" panose="02040503050406030204" pitchFamily="18" charset="0"/>
                      </a:rPr>
                      <m:t>𝛃</m:t>
                    </m:r>
                  </m:oMath>
                </a14:m>
                <a:endParaRPr lang="en-US" b="1" dirty="0">
                  <a:solidFill>
                    <a:schemeClr val="bg1">
                      <a:lumMod val="65000"/>
                    </a:schemeClr>
                  </a:solidFill>
                </a:endParaRPr>
              </a:p>
            </p:txBody>
          </p:sp>
        </mc:Choice>
        <mc:Fallback xmlns="">
          <p:sp>
            <p:nvSpPr>
              <p:cNvPr id="4" name="Content Placeholder 2">
                <a:extLst>
                  <a:ext uri="{FF2B5EF4-FFF2-40B4-BE49-F238E27FC236}">
                    <a16:creationId xmlns:a16="http://schemas.microsoft.com/office/drawing/2014/main" id="{CAAB2475-0019-47EA-8F99-5C317058D03F}"/>
                  </a:ext>
                </a:extLst>
              </p:cNvPr>
              <p:cNvSpPr>
                <a:spLocks noGrp="1" noRot="1" noChangeAspect="1" noMove="1" noResize="1" noEditPoints="1" noAdjustHandles="1" noChangeArrowheads="1" noChangeShapeType="1" noTextEdit="1"/>
              </p:cNvSpPr>
              <p:nvPr>
                <p:ph idx="1"/>
              </p:nvPr>
            </p:nvSpPr>
            <p:spPr>
              <a:xfrm>
                <a:off x="1709359" y="2019213"/>
                <a:ext cx="8773281" cy="4630284"/>
              </a:xfrm>
              <a:blipFill>
                <a:blip r:embed="rId2"/>
                <a:stretch>
                  <a:fillRect l="-417"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Speech Bubble: Rectangle with Corners Rounded 2">
                <a:extLst>
                  <a:ext uri="{FF2B5EF4-FFF2-40B4-BE49-F238E27FC236}">
                    <a16:creationId xmlns:a16="http://schemas.microsoft.com/office/drawing/2014/main" id="{D408951E-4018-4C7D-8B5A-C852AF80D74B}"/>
                  </a:ext>
                </a:extLst>
              </p:cNvPr>
              <p:cNvSpPr/>
              <p:nvPr/>
            </p:nvSpPr>
            <p:spPr>
              <a:xfrm>
                <a:off x="5899920" y="3882189"/>
                <a:ext cx="3901805" cy="1315453"/>
              </a:xfrm>
              <a:prstGeom prst="wedgeRoundRectCallou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…unless </a:t>
                </a:r>
                <a14:m>
                  <m:oMath xmlns:m="http://schemas.openxmlformats.org/officeDocument/2006/math">
                    <m:sSup>
                      <m:sSupPr>
                        <m:ctrlPr>
                          <a:rPr lang="en-US" b="1" i="1" smtClean="0">
                            <a:latin typeface="Cambria Math" panose="02040503050406030204" pitchFamily="18" charset="0"/>
                          </a:rPr>
                        </m:ctrlPr>
                      </m:sSupPr>
                      <m:e>
                        <m:r>
                          <a:rPr lang="en-US" b="1" i="0" smtClean="0">
                            <a:latin typeface="Cambria Math" panose="02040503050406030204" pitchFamily="18" charset="0"/>
                          </a:rPr>
                          <m:t>𝐗</m:t>
                        </m:r>
                      </m:e>
                      <m:sup>
                        <m:r>
                          <a:rPr lang="en-US" b="1" i="0" smtClean="0">
                            <a:latin typeface="Cambria Math" panose="02040503050406030204" pitchFamily="18" charset="0"/>
                          </a:rPr>
                          <m:t>𝐓</m:t>
                        </m:r>
                      </m:sup>
                    </m:sSup>
                    <m:r>
                      <a:rPr lang="en-US" b="1" i="0" smtClean="0">
                        <a:latin typeface="Cambria Math" panose="02040503050406030204" pitchFamily="18" charset="0"/>
                      </a:rPr>
                      <m:t>𝐔</m:t>
                    </m:r>
                    <m:r>
                      <a:rPr lang="en-US" b="0" i="1" smtClean="0">
                        <a:latin typeface="Cambria Math" panose="02040503050406030204" pitchFamily="18" charset="0"/>
                      </a:rPr>
                      <m:t>=0</m:t>
                    </m:r>
                  </m:oMath>
                </a14:m>
                <a:r>
                  <a:rPr lang="en-US" dirty="0"/>
                  <a:t>,</a:t>
                </a:r>
              </a:p>
              <a:p>
                <a:pPr algn="ctr"/>
                <a:r>
                  <a:rPr lang="en-US" dirty="0"/>
                  <a:t>In which case Pooled Regression yields unbiased estimates of the coefficients!</a:t>
                </a:r>
              </a:p>
            </p:txBody>
          </p:sp>
        </mc:Choice>
        <mc:Fallback xmlns="">
          <p:sp>
            <p:nvSpPr>
              <p:cNvPr id="3" name="Speech Bubble: Rectangle with Corners Rounded 2">
                <a:extLst>
                  <a:ext uri="{FF2B5EF4-FFF2-40B4-BE49-F238E27FC236}">
                    <a16:creationId xmlns:a16="http://schemas.microsoft.com/office/drawing/2014/main" id="{D408951E-4018-4C7D-8B5A-C852AF80D74B}"/>
                  </a:ext>
                </a:extLst>
              </p:cNvPr>
              <p:cNvSpPr>
                <a:spLocks noRot="1" noChangeAspect="1" noMove="1" noResize="1" noEditPoints="1" noAdjustHandles="1" noChangeArrowheads="1" noChangeShapeType="1" noTextEdit="1"/>
              </p:cNvSpPr>
              <p:nvPr/>
            </p:nvSpPr>
            <p:spPr>
              <a:xfrm>
                <a:off x="5899920" y="3882189"/>
                <a:ext cx="3901805" cy="1315453"/>
              </a:xfrm>
              <a:prstGeom prst="wedgeRoundRectCallout">
                <a:avLst/>
              </a:prstGeom>
              <a:blipFill>
                <a:blip r:embed="rId3"/>
                <a:stretch>
                  <a:fillRect/>
                </a:stretch>
              </a:blipFill>
              <a:ln w="38100"/>
            </p:spPr>
            <p:txBody>
              <a:bodyPr/>
              <a:lstStyle/>
              <a:p>
                <a:r>
                  <a:rPr lang="en-US">
                    <a:noFill/>
                  </a:rPr>
                  <a:t> </a:t>
                </a:r>
              </a:p>
            </p:txBody>
          </p:sp>
        </mc:Fallback>
      </mc:AlternateContent>
    </p:spTree>
    <p:extLst>
      <p:ext uri="{BB962C8B-B14F-4D97-AF65-F5344CB8AC3E}">
        <p14:creationId xmlns:p14="http://schemas.microsoft.com/office/powerpoint/2010/main" val="991832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79" name="Rectangle 78">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6146" name="Picture 2" descr="See the source image">
            <a:extLst>
              <a:ext uri="{FF2B5EF4-FFF2-40B4-BE49-F238E27FC236}">
                <a16:creationId xmlns:a16="http://schemas.microsoft.com/office/drawing/2014/main" id="{77B16FCB-9570-452F-BB83-A7459C083DF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12530" b="1"/>
          <a:stretch/>
        </p:blipFill>
        <p:spPr bwMode="auto">
          <a:xfrm>
            <a:off x="453302" y="457200"/>
            <a:ext cx="7588885" cy="5899650"/>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2C76DC6-1464-40F4-B760-7DD8F59E926D}"/>
                  </a:ext>
                </a:extLst>
              </p:cNvPr>
              <p:cNvSpPr>
                <a:spLocks noGrp="1"/>
              </p:cNvSpPr>
              <p:nvPr>
                <p:ph type="title"/>
              </p:nvPr>
            </p:nvSpPr>
            <p:spPr>
              <a:xfrm>
                <a:off x="8372723" y="850791"/>
                <a:ext cx="3202016" cy="4198288"/>
              </a:xfrm>
            </p:spPr>
            <p:txBody>
              <a:bodyPr vert="horz" lIns="91440" tIns="45720" rIns="91440" bIns="45720" rtlCol="0" anchor="ctr">
                <a:normAutofit/>
              </a:bodyPr>
              <a:lstStyle/>
              <a:p>
                <a:pPr/>
                <a:r>
                  <a:rPr lang="en-US" sz="2700" b="0" dirty="0">
                    <a:solidFill>
                      <a:srgbClr val="FFFFFF"/>
                    </a:solidFill>
                  </a:rPr>
                  <a:t>What does </a:t>
                </a:r>
                <a:br>
                  <a:rPr lang="en-US" sz="2700" b="0" i="1" dirty="0">
                    <a:solidFill>
                      <a:srgbClr val="FFFFFF"/>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sSup>
                        <m:sSupPr>
                          <m:ctrlPr>
                            <a:rPr lang="en-US" sz="2700" b="0" i="1" smtClean="0">
                              <a:solidFill>
                                <a:srgbClr val="FFFFFF"/>
                              </a:solidFill>
                              <a:latin typeface="Cambria Math" panose="02040503050406030204" pitchFamily="18" charset="0"/>
                            </a:rPr>
                          </m:ctrlPr>
                        </m:sSupPr>
                        <m:e>
                          <m:r>
                            <m:rPr>
                              <m:sty m:val="p"/>
                            </m:rPr>
                            <a:rPr lang="en-US" sz="2700" b="0" i="0" smtClean="0">
                              <a:solidFill>
                                <a:srgbClr val="FFFFFF"/>
                              </a:solidFill>
                              <a:latin typeface="Cambria Math" panose="02040503050406030204" pitchFamily="18" charset="0"/>
                            </a:rPr>
                            <m:t>X</m:t>
                          </m:r>
                        </m:e>
                        <m:sup>
                          <m:r>
                            <m:rPr>
                              <m:sty m:val="p"/>
                            </m:rPr>
                            <a:rPr lang="en-US" sz="2700" b="0" i="0" smtClean="0">
                              <a:solidFill>
                                <a:srgbClr val="FFFFFF"/>
                              </a:solidFill>
                              <a:latin typeface="Cambria Math" panose="02040503050406030204" pitchFamily="18" charset="0"/>
                            </a:rPr>
                            <m:t>T</m:t>
                          </m:r>
                        </m:sup>
                      </m:sSup>
                      <m:r>
                        <m:rPr>
                          <m:sty m:val="p"/>
                        </m:rPr>
                        <a:rPr lang="en-US" sz="2700" b="0" i="0" smtClean="0">
                          <a:solidFill>
                            <a:srgbClr val="FFFFFF"/>
                          </a:solidFill>
                          <a:latin typeface="Cambria Math" panose="02040503050406030204" pitchFamily="18" charset="0"/>
                        </a:rPr>
                        <m:t>U</m:t>
                      </m:r>
                      <m:r>
                        <a:rPr lang="en-US" sz="2700" b="0" i="1" smtClean="0">
                          <a:solidFill>
                            <a:srgbClr val="FFFFFF"/>
                          </a:solidFill>
                          <a:latin typeface="Cambria Math" panose="02040503050406030204" pitchFamily="18" charset="0"/>
                        </a:rPr>
                        <m:t>=0</m:t>
                      </m:r>
                    </m:oMath>
                  </m:oMathPara>
                </a14:m>
                <a:br>
                  <a:rPr lang="en-US" sz="2700" dirty="0">
                    <a:solidFill>
                      <a:srgbClr val="FFFFFF"/>
                    </a:solidFill>
                  </a:rPr>
                </a:br>
                <a:r>
                  <a:rPr lang="en-US" sz="2700" dirty="0">
                    <a:solidFill>
                      <a:srgbClr val="FFFFFF"/>
                    </a:solidFill>
                  </a:rPr>
                  <a:t>mean in practice?</a:t>
                </a:r>
                <a:endParaRPr lang="en-US" sz="3600" dirty="0">
                  <a:solidFill>
                    <a:srgbClr val="FFFFFF"/>
                  </a:solidFill>
                </a:endParaRPr>
              </a:p>
            </p:txBody>
          </p:sp>
        </mc:Choice>
        <mc:Fallback xmlns="">
          <p:sp>
            <p:nvSpPr>
              <p:cNvPr id="2" name="Title 1">
                <a:extLst>
                  <a:ext uri="{FF2B5EF4-FFF2-40B4-BE49-F238E27FC236}">
                    <a16:creationId xmlns:a16="http://schemas.microsoft.com/office/drawing/2014/main" id="{62C76DC6-1464-40F4-B760-7DD8F59E926D}"/>
                  </a:ext>
                </a:extLst>
              </p:cNvPr>
              <p:cNvSpPr>
                <a:spLocks noGrp="1" noRot="1" noChangeAspect="1" noMove="1" noResize="1" noEditPoints="1" noAdjustHandles="1" noChangeArrowheads="1" noChangeShapeType="1" noTextEdit="1"/>
              </p:cNvSpPr>
              <p:nvPr>
                <p:ph type="title"/>
              </p:nvPr>
            </p:nvSpPr>
            <p:spPr>
              <a:xfrm>
                <a:off x="8372723" y="850791"/>
                <a:ext cx="3202016" cy="4198288"/>
              </a:xfrm>
              <a:blipFill>
                <a:blip r:embed="rId3"/>
                <a:stretch>
                  <a:fillRect l="-3612"/>
                </a:stretch>
              </a:blipFill>
            </p:spPr>
            <p:txBody>
              <a:bodyPr/>
              <a:lstStyle/>
              <a:p>
                <a:r>
                  <a:rPr lang="en-US">
                    <a:noFill/>
                  </a:rPr>
                  <a:t> </a:t>
                </a:r>
              </a:p>
            </p:txBody>
          </p:sp>
        </mc:Fallback>
      </mc:AlternateContent>
      <p:sp>
        <p:nvSpPr>
          <p:cNvPr id="83" name="Rectangle 82">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070928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79" name="Rectangle 78">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6146" name="Picture 2">
            <a:extLst>
              <a:ext uri="{FF2B5EF4-FFF2-40B4-BE49-F238E27FC236}">
                <a16:creationId xmlns:a16="http://schemas.microsoft.com/office/drawing/2014/main" id="{77B16FCB-9570-452F-BB83-A7459C083DFF}"/>
              </a:ext>
            </a:extLst>
          </p:cNvPr>
          <p:cNvPicPr>
            <a:picLocks noGrp="1" noChangeAspect="1" noChangeArrowheads="1"/>
          </p:cNvPicPr>
          <p:nvPr>
            <p:ph idx="1"/>
          </p:nvPr>
        </p:nvPicPr>
        <p:blipFill>
          <a:blip r:embed="rId2"/>
          <a:srcRect l="1763" r="1763"/>
          <a:stretch/>
        </p:blipFill>
        <p:spPr bwMode="auto">
          <a:xfrm>
            <a:off x="453302" y="457200"/>
            <a:ext cx="7588885" cy="5899650"/>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2C76DC6-1464-40F4-B760-7DD8F59E926D}"/>
                  </a:ext>
                </a:extLst>
              </p:cNvPr>
              <p:cNvSpPr>
                <a:spLocks noGrp="1"/>
              </p:cNvSpPr>
              <p:nvPr>
                <p:ph type="title"/>
              </p:nvPr>
            </p:nvSpPr>
            <p:spPr>
              <a:xfrm>
                <a:off x="8372723" y="850791"/>
                <a:ext cx="3202016" cy="4198288"/>
              </a:xfrm>
            </p:spPr>
            <p:txBody>
              <a:bodyPr vert="horz" lIns="91440" tIns="45720" rIns="91440" bIns="45720" rtlCol="0" anchor="ctr">
                <a:normAutofit/>
              </a:bodyPr>
              <a:lstStyle/>
              <a:p>
                <a:r>
                  <a:rPr lang="en-US" sz="2700" dirty="0">
                    <a:solidFill>
                      <a:srgbClr val="FFFFFF"/>
                    </a:solidFill>
                  </a:rPr>
                  <a:t>It means that the Unobserved variables (</a:t>
                </a:r>
                <a14:m>
                  <m:oMath xmlns:m="http://schemas.openxmlformats.org/officeDocument/2006/math">
                    <m:r>
                      <a:rPr lang="en-US" sz="2700" b="0" i="1" smtClean="0">
                        <a:solidFill>
                          <a:srgbClr val="FFFFFF"/>
                        </a:solidFill>
                        <a:latin typeface="Cambria Math" panose="02040503050406030204" pitchFamily="18" charset="0"/>
                      </a:rPr>
                      <m:t>𝑈</m:t>
                    </m:r>
                  </m:oMath>
                </a14:m>
                <a:r>
                  <a:rPr lang="en-US" sz="2700" dirty="0">
                    <a:solidFill>
                      <a:srgbClr val="FFFFFF"/>
                    </a:solidFill>
                  </a:rPr>
                  <a:t>) are unrelated to the observed characteristics of the entities (</a:t>
                </a:r>
                <a14:m>
                  <m:oMath xmlns:m="http://schemas.openxmlformats.org/officeDocument/2006/math">
                    <m:r>
                      <a:rPr lang="en-US" sz="2700" b="0" i="1" smtClean="0">
                        <a:solidFill>
                          <a:srgbClr val="FFFFFF"/>
                        </a:solidFill>
                        <a:latin typeface="Cambria Math" panose="02040503050406030204" pitchFamily="18" charset="0"/>
                      </a:rPr>
                      <m:t>𝑋</m:t>
                    </m:r>
                  </m:oMath>
                </a14:m>
                <a:r>
                  <a:rPr lang="en-US" sz="2700" dirty="0">
                    <a:solidFill>
                      <a:srgbClr val="FFFFFF"/>
                    </a:solidFill>
                  </a:rPr>
                  <a:t>)</a:t>
                </a:r>
                <a:endParaRPr lang="en-US" sz="3600" dirty="0">
                  <a:solidFill>
                    <a:srgbClr val="FFFFFF"/>
                  </a:solidFill>
                </a:endParaRPr>
              </a:p>
            </p:txBody>
          </p:sp>
        </mc:Choice>
        <mc:Fallback xmlns="">
          <p:sp>
            <p:nvSpPr>
              <p:cNvPr id="2" name="Title 1">
                <a:extLst>
                  <a:ext uri="{FF2B5EF4-FFF2-40B4-BE49-F238E27FC236}">
                    <a16:creationId xmlns:a16="http://schemas.microsoft.com/office/drawing/2014/main" id="{62C76DC6-1464-40F4-B760-7DD8F59E926D}"/>
                  </a:ext>
                </a:extLst>
              </p:cNvPr>
              <p:cNvSpPr>
                <a:spLocks noGrp="1" noRot="1" noChangeAspect="1" noMove="1" noResize="1" noEditPoints="1" noAdjustHandles="1" noChangeArrowheads="1" noChangeShapeType="1" noTextEdit="1"/>
              </p:cNvSpPr>
              <p:nvPr>
                <p:ph type="title"/>
              </p:nvPr>
            </p:nvSpPr>
            <p:spPr>
              <a:xfrm>
                <a:off x="8372723" y="850791"/>
                <a:ext cx="3202016" cy="4198288"/>
              </a:xfrm>
              <a:blipFill>
                <a:blip r:embed="rId3"/>
                <a:stretch>
                  <a:fillRect l="-3612" r="-4943"/>
                </a:stretch>
              </a:blipFill>
            </p:spPr>
            <p:txBody>
              <a:bodyPr/>
              <a:lstStyle/>
              <a:p>
                <a:r>
                  <a:rPr lang="en-US">
                    <a:noFill/>
                  </a:rPr>
                  <a:t> </a:t>
                </a:r>
              </a:p>
            </p:txBody>
          </p:sp>
        </mc:Fallback>
      </mc:AlternateContent>
      <p:sp>
        <p:nvSpPr>
          <p:cNvPr id="83" name="Rectangle 82">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7389450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8A33-2488-7198-5B22-5E08A593511B}"/>
              </a:ext>
            </a:extLst>
          </p:cNvPr>
          <p:cNvSpPr>
            <a:spLocks noGrp="1"/>
          </p:cNvSpPr>
          <p:nvPr>
            <p:ph type="title"/>
          </p:nvPr>
        </p:nvSpPr>
        <p:spPr/>
        <p:txBody>
          <a:bodyPr/>
          <a:lstStyle/>
          <a:p>
            <a:r>
              <a:rPr lang="en-US" dirty="0"/>
              <a:t>Exercise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BCA3D2-FE94-3321-DEA3-754B7A256CBC}"/>
                  </a:ext>
                </a:extLst>
              </p:cNvPr>
              <p:cNvSpPr>
                <a:spLocks noGrp="1"/>
              </p:cNvSpPr>
              <p:nvPr>
                <p:ph idx="1"/>
              </p:nvPr>
            </p:nvSpPr>
            <p:spPr/>
            <p:txBody>
              <a:bodyPr/>
              <a:lstStyle/>
              <a:p>
                <a:pPr marL="0" indent="0">
                  <a:buNone/>
                </a:pPr>
                <a:r>
                  <a:rPr lang="en-US" dirty="0"/>
                  <a:t>You will be given some examples of regression. For each regression…</a:t>
                </a:r>
              </a:p>
              <a:p>
                <a:r>
                  <a:rPr lang="en-US" dirty="0"/>
                  <a:t>Think of possible sources of unobserved heterogeneities (U).</a:t>
                </a:r>
              </a:p>
              <a:p>
                <a:r>
                  <a:rPr lang="en-US" dirty="0"/>
                  <a:t>What theoretical argument would you need to make in order to convince a reviewer that pooled data is a valid approach to tackle this regression problem? (i.e. what would </a:t>
                </a:r>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X</m:t>
                        </m:r>
                      </m:e>
                      <m:sup>
                        <m:r>
                          <m:rPr>
                            <m:sty m:val="p"/>
                          </m:rPr>
                          <a:rPr lang="en-US" b="0" i="0" smtClean="0">
                            <a:latin typeface="Cambria Math" panose="02040503050406030204" pitchFamily="18" charset="0"/>
                          </a:rPr>
                          <m:t>T</m:t>
                        </m:r>
                      </m:sup>
                    </m:sSup>
                    <m:r>
                      <m:rPr>
                        <m:sty m:val="p"/>
                      </m:rPr>
                      <a:rPr lang="en-US" b="0" i="0" smtClean="0">
                        <a:latin typeface="Cambria Math" panose="02040503050406030204" pitchFamily="18" charset="0"/>
                      </a:rPr>
                      <m:t>U</m:t>
                    </m:r>
                    <m:r>
                      <a:rPr lang="en-US" b="0" i="1" smtClean="0">
                        <a:latin typeface="Cambria Math" panose="02040503050406030204" pitchFamily="18" charset="0"/>
                      </a:rPr>
                      <m:t>=0</m:t>
                    </m:r>
                  </m:oMath>
                </a14:m>
                <a:r>
                  <a:rPr lang="en-US" dirty="0"/>
                  <a:t> mean in this case?)</a:t>
                </a:r>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28BCA3D2-FE94-3321-DEA3-754B7A256CBC}"/>
                  </a:ext>
                </a:extLst>
              </p:cNvPr>
              <p:cNvSpPr>
                <a:spLocks noGrp="1" noRot="1" noChangeAspect="1" noMove="1" noResize="1" noEditPoints="1" noAdjustHandles="1" noChangeArrowheads="1" noChangeShapeType="1" noTextEdit="1"/>
              </p:cNvSpPr>
              <p:nvPr>
                <p:ph idx="1"/>
              </p:nvPr>
            </p:nvSpPr>
            <p:spPr>
              <a:blipFill>
                <a:blip r:embed="rId2"/>
                <a:stretch>
                  <a:fillRect l="-331"/>
                </a:stretch>
              </a:blipFill>
            </p:spPr>
            <p:txBody>
              <a:bodyPr/>
              <a:lstStyle/>
              <a:p>
                <a:r>
                  <a:rPr lang="en-US">
                    <a:noFill/>
                  </a:rPr>
                  <a:t> </a:t>
                </a:r>
              </a:p>
            </p:txBody>
          </p:sp>
        </mc:Fallback>
      </mc:AlternateContent>
    </p:spTree>
    <p:extLst>
      <p:ext uri="{BB962C8B-B14F-4D97-AF65-F5344CB8AC3E}">
        <p14:creationId xmlns:p14="http://schemas.microsoft.com/office/powerpoint/2010/main" val="1625739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CB0B5-7CCC-6BB6-62D0-807791D98E14}"/>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BFA7DDE4-A879-E048-A4EE-0299DA501C90}"/>
              </a:ext>
            </a:extLst>
          </p:cNvPr>
          <p:cNvSpPr>
            <a:spLocks noGrp="1"/>
          </p:cNvSpPr>
          <p:nvPr>
            <p:ph idx="1"/>
          </p:nvPr>
        </p:nvSpPr>
        <p:spPr/>
        <p:txBody>
          <a:bodyPr/>
          <a:lstStyle/>
          <a:p>
            <a:pPr marL="342900" indent="-342900">
              <a:buFont typeface="+mj-lt"/>
              <a:buAutoNum type="arabicPeriod"/>
            </a:pPr>
            <a:r>
              <a:rPr lang="en-US" dirty="0"/>
              <a:t>Child Mortality ~ Democracy</a:t>
            </a:r>
          </a:p>
          <a:p>
            <a:pPr marL="342900" indent="-342900">
              <a:buFont typeface="+mj-lt"/>
              <a:buAutoNum type="arabicPeriod"/>
            </a:pPr>
            <a:r>
              <a:rPr lang="en-US" dirty="0"/>
              <a:t>Spending ~ Income</a:t>
            </a:r>
          </a:p>
          <a:p>
            <a:pPr marL="342900" indent="-342900">
              <a:buFont typeface="+mj-lt"/>
              <a:buAutoNum type="arabicPeriod"/>
            </a:pPr>
            <a:r>
              <a:rPr lang="en-US" dirty="0"/>
              <a:t>Wages ~ Education level</a:t>
            </a:r>
          </a:p>
          <a:p>
            <a:pPr marL="342900" indent="-342900">
              <a:buFont typeface="+mj-lt"/>
              <a:buAutoNum type="arabicPeriod"/>
            </a:pPr>
            <a:r>
              <a:rPr lang="en-US" dirty="0"/>
              <a:t>Crime Rate ~ Unemployment</a:t>
            </a:r>
          </a:p>
          <a:p>
            <a:pPr marL="342900" indent="-342900">
              <a:buFont typeface="+mj-lt"/>
              <a:buAutoNum type="arabicPeriod"/>
            </a:pPr>
            <a:endParaRPr lang="en-US" dirty="0"/>
          </a:p>
          <a:p>
            <a:pPr marL="342900" indent="-342900">
              <a:buFont typeface="+mj-lt"/>
              <a:buAutoNum type="arabicPeriod"/>
            </a:pPr>
            <a:endParaRPr lang="en-US" dirty="0"/>
          </a:p>
        </p:txBody>
      </p:sp>
    </p:spTree>
    <p:extLst>
      <p:ext uri="{BB962C8B-B14F-4D97-AF65-F5344CB8AC3E}">
        <p14:creationId xmlns:p14="http://schemas.microsoft.com/office/powerpoint/2010/main" val="2071628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2FB82883-1DC0-4BE1-A607-009095F33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ess knights head to head">
            <a:extLst>
              <a:ext uri="{FF2B5EF4-FFF2-40B4-BE49-F238E27FC236}">
                <a16:creationId xmlns:a16="http://schemas.microsoft.com/office/drawing/2014/main" id="{483DB303-FA45-3B8E-A78F-E88B2BE1331D}"/>
              </a:ext>
            </a:extLst>
          </p:cNvPr>
          <p:cNvPicPr>
            <a:picLocks noChangeAspect="1"/>
          </p:cNvPicPr>
          <p:nvPr/>
        </p:nvPicPr>
        <p:blipFill rotWithShape="1">
          <a:blip r:embed="rId2"/>
          <a:srcRect t="16667"/>
          <a:stretch/>
        </p:blipFill>
        <p:spPr>
          <a:xfrm>
            <a:off x="20" y="10"/>
            <a:ext cx="12191980" cy="6857990"/>
          </a:xfrm>
          <a:prstGeom prst="rect">
            <a:avLst/>
          </a:prstGeom>
        </p:spPr>
      </p:pic>
      <p:sp>
        <p:nvSpPr>
          <p:cNvPr id="19" name="Rectangle 18">
            <a:extLst>
              <a:ext uri="{FF2B5EF4-FFF2-40B4-BE49-F238E27FC236}">
                <a16:creationId xmlns:a16="http://schemas.microsoft.com/office/drawing/2014/main" id="{9FA98EAA-A866-4C95-A2A8-44E46FBA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56000">
                <a:schemeClr val="tx1">
                  <a:alpha val="39000"/>
                </a:schemeClr>
              </a:gs>
              <a:gs pos="100000">
                <a:schemeClr val="tx1">
                  <a:alpha val="8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6EB6891-1EC8-4AD3-8BA3-DF164B57761B}"/>
                  </a:ext>
                </a:extLst>
              </p:cNvPr>
              <p:cNvSpPr>
                <a:spLocks noGrp="1"/>
              </p:cNvSpPr>
              <p:nvPr>
                <p:ph type="title"/>
              </p:nvPr>
            </p:nvSpPr>
            <p:spPr>
              <a:xfrm>
                <a:off x="1018573" y="4727173"/>
                <a:ext cx="10154856" cy="868823"/>
              </a:xfrm>
            </p:spPr>
            <p:txBody>
              <a:bodyPr vert="horz" lIns="91440" tIns="45720" rIns="91440" bIns="45720" rtlCol="0" anchor="b">
                <a:normAutofit fontScale="90000"/>
              </a:bodyPr>
              <a:lstStyle/>
              <a:p>
                <a:pPr algn="ctr"/>
                <a14:m>
                  <m:oMath xmlns:m="http://schemas.openxmlformats.org/officeDocument/2006/math">
                    <m:sSup>
                      <m:sSupPr>
                        <m:ctrlPr>
                          <a:rPr lang="en-US" sz="4000" b="1" i="1">
                            <a:solidFill>
                              <a:schemeClr val="bg1"/>
                            </a:solidFill>
                            <a:latin typeface="Cambria Math" panose="02040503050406030204" pitchFamily="18" charset="0"/>
                          </a:rPr>
                        </m:ctrlPr>
                      </m:sSupPr>
                      <m:e>
                        <m:r>
                          <a:rPr lang="en-US" sz="4000" b="1">
                            <a:solidFill>
                              <a:schemeClr val="bg1"/>
                            </a:solidFill>
                            <a:latin typeface="Cambria Math" panose="02040503050406030204" pitchFamily="18" charset="0"/>
                          </a:rPr>
                          <m:t>𝐗</m:t>
                        </m:r>
                      </m:e>
                      <m:sup>
                        <m:r>
                          <a:rPr lang="en-US" sz="4000" b="1">
                            <a:solidFill>
                              <a:schemeClr val="bg1"/>
                            </a:solidFill>
                            <a:latin typeface="Cambria Math" panose="02040503050406030204" pitchFamily="18" charset="0"/>
                          </a:rPr>
                          <m:t>𝐓</m:t>
                        </m:r>
                      </m:sup>
                    </m:sSup>
                    <m:r>
                      <a:rPr lang="en-US" sz="4000" b="1">
                        <a:solidFill>
                          <a:schemeClr val="bg1"/>
                        </a:solidFill>
                        <a:latin typeface="Cambria Math" panose="02040503050406030204" pitchFamily="18" charset="0"/>
                      </a:rPr>
                      <m:t>𝐔</m:t>
                    </m:r>
                    <m:r>
                      <a:rPr lang="en-US" sz="4000" i="1">
                        <a:solidFill>
                          <a:schemeClr val="bg1"/>
                        </a:solidFill>
                        <a:latin typeface="Cambria Math" panose="02040503050406030204" pitchFamily="18" charset="0"/>
                      </a:rPr>
                      <m:t>=0 </m:t>
                    </m:r>
                  </m:oMath>
                </a14:m>
                <a:r>
                  <a:rPr lang="en-US" sz="4000" dirty="0">
                    <a:solidFill>
                      <a:schemeClr val="bg1"/>
                    </a:solidFill>
                  </a:rPr>
                  <a:t> means coefficients are unbiased, but this does not mean Pooled regression works perfectly </a:t>
                </a:r>
                <a14:m>
                  <m:oMath xmlns:m="http://schemas.openxmlformats.org/officeDocument/2006/math">
                    <m:r>
                      <a:rPr lang="en-US" sz="4000" b="0" i="1" smtClean="0">
                        <a:solidFill>
                          <a:schemeClr val="bg1"/>
                        </a:solidFill>
                        <a:latin typeface="Cambria Math" panose="02040503050406030204" pitchFamily="18" charset="0"/>
                      </a:rPr>
                      <m:t>…</m:t>
                    </m:r>
                  </m:oMath>
                </a14:m>
                <a:endParaRPr lang="en-US" sz="4000" dirty="0">
                  <a:solidFill>
                    <a:schemeClr val="bg1"/>
                  </a:solidFill>
                </a:endParaRPr>
              </a:p>
            </p:txBody>
          </p:sp>
        </mc:Choice>
        <mc:Fallback xmlns="">
          <p:sp>
            <p:nvSpPr>
              <p:cNvPr id="2" name="Title 1">
                <a:extLst>
                  <a:ext uri="{FF2B5EF4-FFF2-40B4-BE49-F238E27FC236}">
                    <a16:creationId xmlns:a16="http://schemas.microsoft.com/office/drawing/2014/main" id="{76EB6891-1EC8-4AD3-8BA3-DF164B57761B}"/>
                  </a:ext>
                </a:extLst>
              </p:cNvPr>
              <p:cNvSpPr>
                <a:spLocks noGrp="1" noRot="1" noChangeAspect="1" noMove="1" noResize="1" noEditPoints="1" noAdjustHandles="1" noChangeArrowheads="1" noChangeShapeType="1" noTextEdit="1"/>
              </p:cNvSpPr>
              <p:nvPr>
                <p:ph type="title"/>
              </p:nvPr>
            </p:nvSpPr>
            <p:spPr>
              <a:xfrm>
                <a:off x="1018573" y="4727173"/>
                <a:ext cx="10154856" cy="868823"/>
              </a:xfrm>
              <a:blipFill>
                <a:blip r:embed="rId3"/>
                <a:stretch>
                  <a:fillRect l="-1441" t="-110490" r="-2461" b="-25874"/>
                </a:stretch>
              </a:blipFill>
            </p:spPr>
            <p:txBody>
              <a:bodyPr/>
              <a:lstStyle/>
              <a:p>
                <a:r>
                  <a:rPr lang="en-US">
                    <a:noFill/>
                  </a:rPr>
                  <a:t> </a:t>
                </a:r>
              </a:p>
            </p:txBody>
          </p:sp>
        </mc:Fallback>
      </mc:AlternateContent>
    </p:spTree>
    <p:extLst>
      <p:ext uri="{BB962C8B-B14F-4D97-AF65-F5344CB8AC3E}">
        <p14:creationId xmlns:p14="http://schemas.microsoft.com/office/powerpoint/2010/main" val="3160517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7A74A-4C3A-4998-8183-7F16559F0ED7}"/>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D75058-E5FE-4129-98E4-91AFEC36145C}"/>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8000" b="1" i="1" smtClean="0">
                              <a:latin typeface="Cambria Math" panose="02040503050406030204" pitchFamily="18" charset="0"/>
                            </a:rPr>
                          </m:ctrlPr>
                        </m:sSubPr>
                        <m:e>
                          <m:r>
                            <a:rPr lang="en-US" sz="8000" b="1" i="0" smtClean="0">
                              <a:latin typeface="Cambria Math" panose="02040503050406030204" pitchFamily="18" charset="0"/>
                            </a:rPr>
                            <m:t>𝐘</m:t>
                          </m:r>
                        </m:e>
                        <m:sub>
                          <m:r>
                            <a:rPr lang="en-US" sz="8000" b="1" i="1" smtClean="0">
                              <a:latin typeface="Cambria Math" panose="02040503050406030204" pitchFamily="18" charset="0"/>
                            </a:rPr>
                            <m:t>𝒊𝒕</m:t>
                          </m:r>
                        </m:sub>
                      </m:sSub>
                      <m:r>
                        <a:rPr lang="en-US" sz="8000" b="1" i="1" smtClean="0">
                          <a:latin typeface="Cambria Math" panose="02040503050406030204" pitchFamily="18" charset="0"/>
                        </a:rPr>
                        <m:t>=</m:t>
                      </m:r>
                      <m:sSub>
                        <m:sSubPr>
                          <m:ctrlPr>
                            <a:rPr lang="en-US" sz="8000" b="1" i="1" smtClean="0">
                              <a:latin typeface="Cambria Math" panose="02040503050406030204" pitchFamily="18" charset="0"/>
                            </a:rPr>
                          </m:ctrlPr>
                        </m:sSubPr>
                        <m:e>
                          <m:r>
                            <a:rPr lang="en-US" sz="8000" b="1" i="0" smtClean="0">
                              <a:latin typeface="Cambria Math" panose="02040503050406030204" pitchFamily="18" charset="0"/>
                            </a:rPr>
                            <m:t>𝐗</m:t>
                          </m:r>
                        </m:e>
                        <m:sub>
                          <m:r>
                            <a:rPr lang="en-US" sz="8000" b="1" i="1" smtClean="0">
                              <a:latin typeface="Cambria Math" panose="02040503050406030204" pitchFamily="18" charset="0"/>
                            </a:rPr>
                            <m:t>𝒊𝒕</m:t>
                          </m:r>
                        </m:sub>
                      </m:sSub>
                      <m:r>
                        <a:rPr lang="en-US" sz="8000" b="1" i="0" smtClean="0">
                          <a:latin typeface="Cambria Math" panose="02040503050406030204" pitchFamily="18" charset="0"/>
                        </a:rPr>
                        <m:t>𝛃</m:t>
                      </m:r>
                      <m:r>
                        <a:rPr lang="en-US" sz="8000" b="1" i="1" smtClean="0">
                          <a:latin typeface="Cambria Math" panose="02040503050406030204" pitchFamily="18" charset="0"/>
                        </a:rPr>
                        <m:t>+</m:t>
                      </m:r>
                      <m:sSub>
                        <m:sSubPr>
                          <m:ctrlPr>
                            <a:rPr lang="en-US" sz="8000" b="1" i="1" smtClean="0">
                              <a:latin typeface="Cambria Math" panose="02040503050406030204" pitchFamily="18" charset="0"/>
                            </a:rPr>
                          </m:ctrlPr>
                        </m:sSubPr>
                        <m:e>
                          <m:r>
                            <a:rPr lang="en-US" sz="8000" b="1" i="0" smtClean="0">
                              <a:latin typeface="Cambria Math" panose="02040503050406030204" pitchFamily="18" charset="0"/>
                            </a:rPr>
                            <m:t>𝐔</m:t>
                          </m:r>
                        </m:e>
                        <m:sub>
                          <m:r>
                            <a:rPr lang="en-US" sz="8000" b="1" i="0" smtClean="0">
                              <a:latin typeface="Cambria Math" panose="02040503050406030204" pitchFamily="18" charset="0"/>
                            </a:rPr>
                            <m:t>𝐢</m:t>
                          </m:r>
                        </m:sub>
                      </m:sSub>
                      <m:r>
                        <a:rPr lang="en-US" sz="8000" b="1" i="1" smtClean="0">
                          <a:latin typeface="Cambria Math" panose="02040503050406030204" pitchFamily="18" charset="0"/>
                        </a:rPr>
                        <m:t>+</m:t>
                      </m:r>
                      <m:sSub>
                        <m:sSubPr>
                          <m:ctrlPr>
                            <a:rPr lang="en-US" sz="8000" b="1" i="1" smtClean="0">
                              <a:latin typeface="Cambria Math" panose="02040503050406030204" pitchFamily="18" charset="0"/>
                            </a:rPr>
                          </m:ctrlPr>
                        </m:sSubPr>
                        <m:e>
                          <m:r>
                            <a:rPr lang="en-US" sz="8000" b="1" i="1" smtClean="0">
                              <a:latin typeface="Cambria Math" panose="02040503050406030204" pitchFamily="18" charset="0"/>
                            </a:rPr>
                            <m:t>𝝐</m:t>
                          </m:r>
                        </m:e>
                        <m:sub>
                          <m:r>
                            <a:rPr lang="en-US" sz="8000" b="1" i="1" smtClean="0">
                              <a:latin typeface="Cambria Math" panose="02040503050406030204" pitchFamily="18" charset="0"/>
                            </a:rPr>
                            <m:t>𝒊𝒕</m:t>
                          </m:r>
                        </m:sub>
                      </m:sSub>
                    </m:oMath>
                  </m:oMathPara>
                </a14:m>
                <a:endParaRPr lang="en-US" sz="8000" b="1" dirty="0"/>
              </a:p>
            </p:txBody>
          </p:sp>
        </mc:Choice>
        <mc:Fallback xmlns="">
          <p:sp>
            <p:nvSpPr>
              <p:cNvPr id="3" name="Content Placeholder 2">
                <a:extLst>
                  <a:ext uri="{FF2B5EF4-FFF2-40B4-BE49-F238E27FC236}">
                    <a16:creationId xmlns:a16="http://schemas.microsoft.com/office/drawing/2014/main" id="{CAD75058-E5FE-4129-98E4-91AFEC36145C}"/>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4" name="Right Brace 3">
            <a:extLst>
              <a:ext uri="{FF2B5EF4-FFF2-40B4-BE49-F238E27FC236}">
                <a16:creationId xmlns:a16="http://schemas.microsoft.com/office/drawing/2014/main" id="{AF98818E-8FD9-4248-AE93-B8610348FED2}"/>
              </a:ext>
            </a:extLst>
          </p:cNvPr>
          <p:cNvSpPr/>
          <p:nvPr/>
        </p:nvSpPr>
        <p:spPr>
          <a:xfrm rot="5400000">
            <a:off x="7491481" y="4165578"/>
            <a:ext cx="369334" cy="1716505"/>
          </a:xfrm>
          <a:prstGeom prst="rightBrace">
            <a:avLst>
              <a:gd name="adj1" fmla="val 68226"/>
              <a:gd name="adj2" fmla="val 50000"/>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375A598D-0FB0-4991-8072-A7BAE5EE7682}"/>
              </a:ext>
            </a:extLst>
          </p:cNvPr>
          <p:cNvSpPr txBox="1"/>
          <p:nvPr/>
        </p:nvSpPr>
        <p:spPr>
          <a:xfrm>
            <a:off x="6199621" y="5289517"/>
            <a:ext cx="2953053" cy="369332"/>
          </a:xfrm>
          <a:prstGeom prst="rect">
            <a:avLst/>
          </a:prstGeom>
          <a:noFill/>
        </p:spPr>
        <p:txBody>
          <a:bodyPr wrap="none" rtlCol="0">
            <a:spAutoFit/>
          </a:bodyPr>
          <a:lstStyle/>
          <a:p>
            <a:r>
              <a:rPr lang="en-US" dirty="0"/>
              <a:t>Ignored in pooled regression</a:t>
            </a:r>
          </a:p>
        </p:txBody>
      </p:sp>
    </p:spTree>
    <p:extLst>
      <p:ext uri="{BB962C8B-B14F-4D97-AF65-F5344CB8AC3E}">
        <p14:creationId xmlns:p14="http://schemas.microsoft.com/office/powerpoint/2010/main" val="2746280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7A74A-4C3A-4998-8183-7F16559F0ED7}"/>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D75058-E5FE-4129-98E4-91AFEC36145C}"/>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8000" b="1" i="1" smtClean="0">
                              <a:latin typeface="Cambria Math" panose="02040503050406030204" pitchFamily="18" charset="0"/>
                            </a:rPr>
                          </m:ctrlPr>
                        </m:sSubPr>
                        <m:e>
                          <m:r>
                            <a:rPr lang="en-US" sz="8000" b="1" i="0" smtClean="0">
                              <a:latin typeface="Cambria Math" panose="02040503050406030204" pitchFamily="18" charset="0"/>
                            </a:rPr>
                            <m:t>𝐘</m:t>
                          </m:r>
                        </m:e>
                        <m:sub>
                          <m:r>
                            <a:rPr lang="en-US" sz="8000" b="1" i="1" smtClean="0">
                              <a:latin typeface="Cambria Math" panose="02040503050406030204" pitchFamily="18" charset="0"/>
                            </a:rPr>
                            <m:t>𝒊𝒕</m:t>
                          </m:r>
                        </m:sub>
                      </m:sSub>
                      <m:r>
                        <a:rPr lang="en-US" sz="8000" b="1" i="1" smtClean="0">
                          <a:latin typeface="Cambria Math" panose="02040503050406030204" pitchFamily="18" charset="0"/>
                        </a:rPr>
                        <m:t>=</m:t>
                      </m:r>
                      <m:sSub>
                        <m:sSubPr>
                          <m:ctrlPr>
                            <a:rPr lang="en-US" sz="8000" b="1" i="1" smtClean="0">
                              <a:latin typeface="Cambria Math" panose="02040503050406030204" pitchFamily="18" charset="0"/>
                            </a:rPr>
                          </m:ctrlPr>
                        </m:sSubPr>
                        <m:e>
                          <m:r>
                            <a:rPr lang="en-US" sz="8000" b="1" i="0" smtClean="0">
                              <a:latin typeface="Cambria Math" panose="02040503050406030204" pitchFamily="18" charset="0"/>
                            </a:rPr>
                            <m:t>𝐗</m:t>
                          </m:r>
                        </m:e>
                        <m:sub>
                          <m:r>
                            <a:rPr lang="en-US" sz="8000" b="1" i="1" smtClean="0">
                              <a:latin typeface="Cambria Math" panose="02040503050406030204" pitchFamily="18" charset="0"/>
                            </a:rPr>
                            <m:t>𝒊𝒕</m:t>
                          </m:r>
                        </m:sub>
                      </m:sSub>
                      <m:r>
                        <a:rPr lang="en-US" sz="8000" b="1" i="0" smtClean="0">
                          <a:latin typeface="Cambria Math" panose="02040503050406030204" pitchFamily="18" charset="0"/>
                        </a:rPr>
                        <m:t>𝛃</m:t>
                      </m:r>
                      <m:r>
                        <a:rPr lang="en-US" sz="8000" b="1" i="1" smtClean="0">
                          <a:latin typeface="Cambria Math" panose="02040503050406030204" pitchFamily="18" charset="0"/>
                        </a:rPr>
                        <m:t>+</m:t>
                      </m:r>
                      <m:sSub>
                        <m:sSubPr>
                          <m:ctrlPr>
                            <a:rPr lang="en-US" sz="8000" b="1" i="1" smtClean="0">
                              <a:latin typeface="Cambria Math" panose="02040503050406030204" pitchFamily="18" charset="0"/>
                            </a:rPr>
                          </m:ctrlPr>
                        </m:sSubPr>
                        <m:e>
                          <m:r>
                            <a:rPr lang="en-US" sz="8000" b="1" i="0" smtClean="0">
                              <a:latin typeface="Cambria Math" panose="02040503050406030204" pitchFamily="18" charset="0"/>
                            </a:rPr>
                            <m:t>𝐔</m:t>
                          </m:r>
                        </m:e>
                        <m:sub>
                          <m:r>
                            <a:rPr lang="en-US" sz="8000" b="1" i="0" smtClean="0">
                              <a:latin typeface="Cambria Math" panose="02040503050406030204" pitchFamily="18" charset="0"/>
                            </a:rPr>
                            <m:t>𝐢</m:t>
                          </m:r>
                        </m:sub>
                      </m:sSub>
                      <m:r>
                        <a:rPr lang="en-US" sz="8000" b="1" i="1" smtClean="0">
                          <a:latin typeface="Cambria Math" panose="02040503050406030204" pitchFamily="18" charset="0"/>
                        </a:rPr>
                        <m:t>+</m:t>
                      </m:r>
                      <m:sSub>
                        <m:sSubPr>
                          <m:ctrlPr>
                            <a:rPr lang="en-US" sz="8000" b="1" i="1" smtClean="0">
                              <a:latin typeface="Cambria Math" panose="02040503050406030204" pitchFamily="18" charset="0"/>
                            </a:rPr>
                          </m:ctrlPr>
                        </m:sSubPr>
                        <m:e>
                          <m:r>
                            <a:rPr lang="en-US" sz="8000" b="1" i="1" smtClean="0">
                              <a:latin typeface="Cambria Math" panose="02040503050406030204" pitchFamily="18" charset="0"/>
                            </a:rPr>
                            <m:t>𝝐</m:t>
                          </m:r>
                        </m:e>
                        <m:sub>
                          <m:r>
                            <a:rPr lang="en-US" sz="8000" b="1" i="1" smtClean="0">
                              <a:latin typeface="Cambria Math" panose="02040503050406030204" pitchFamily="18" charset="0"/>
                            </a:rPr>
                            <m:t>𝒊𝒕</m:t>
                          </m:r>
                        </m:sub>
                      </m:sSub>
                    </m:oMath>
                  </m:oMathPara>
                </a14:m>
                <a:endParaRPr lang="en-US" sz="8000" b="1" dirty="0"/>
              </a:p>
            </p:txBody>
          </p:sp>
        </mc:Choice>
        <mc:Fallback xmlns="">
          <p:sp>
            <p:nvSpPr>
              <p:cNvPr id="3" name="Content Placeholder 2">
                <a:extLst>
                  <a:ext uri="{FF2B5EF4-FFF2-40B4-BE49-F238E27FC236}">
                    <a16:creationId xmlns:a16="http://schemas.microsoft.com/office/drawing/2014/main" id="{CAD75058-E5FE-4129-98E4-91AFEC36145C}"/>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75A598D-0FB0-4991-8072-A7BAE5EE7682}"/>
              </a:ext>
            </a:extLst>
          </p:cNvPr>
          <p:cNvSpPr txBox="1"/>
          <p:nvPr/>
        </p:nvSpPr>
        <p:spPr>
          <a:xfrm>
            <a:off x="7499031" y="2967200"/>
            <a:ext cx="2928943" cy="369332"/>
          </a:xfrm>
          <a:prstGeom prst="rect">
            <a:avLst/>
          </a:prstGeom>
          <a:noFill/>
        </p:spPr>
        <p:txBody>
          <a:bodyPr wrap="none" rtlCol="0">
            <a:spAutoFit/>
          </a:bodyPr>
          <a:lstStyle/>
          <a:p>
            <a:r>
              <a:rPr lang="en-US" dirty="0">
                <a:solidFill>
                  <a:srgbClr val="FF0000"/>
                </a:solidFill>
              </a:rPr>
              <a:t>Pooled regression’s residual</a:t>
            </a:r>
          </a:p>
        </p:txBody>
      </p:sp>
      <p:sp>
        <p:nvSpPr>
          <p:cNvPr id="5" name="Rectangle 4">
            <a:extLst>
              <a:ext uri="{FF2B5EF4-FFF2-40B4-BE49-F238E27FC236}">
                <a16:creationId xmlns:a16="http://schemas.microsoft.com/office/drawing/2014/main" id="{C860963F-FCC6-40EF-AB94-41DD734D77D8}"/>
              </a:ext>
            </a:extLst>
          </p:cNvPr>
          <p:cNvSpPr/>
          <p:nvPr/>
        </p:nvSpPr>
        <p:spPr>
          <a:xfrm>
            <a:off x="7170821" y="3429000"/>
            <a:ext cx="3609474" cy="15440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578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7" name="Rectangle 26">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E8E56E8-5EDB-40C3-A192-C08CB21ADED5}"/>
              </a:ext>
            </a:extLst>
          </p:cNvPr>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a:solidFill>
                  <a:schemeClr val="tx1"/>
                </a:solidFill>
              </a:rPr>
              <a:t>A Pooled regression treats panel data </a:t>
            </a:r>
            <a:r>
              <a:rPr lang="en-US" sz="3600" i="1">
                <a:solidFill>
                  <a:schemeClr val="tx1"/>
                </a:solidFill>
              </a:rPr>
              <a:t>as if it were</a:t>
            </a:r>
            <a:r>
              <a:rPr lang="en-US" sz="3600">
                <a:solidFill>
                  <a:schemeClr val="tx1"/>
                </a:solidFill>
              </a:rPr>
              <a:t> pooled data</a:t>
            </a:r>
          </a:p>
        </p:txBody>
      </p:sp>
      <p:sp>
        <p:nvSpPr>
          <p:cNvPr id="29" name="Rectangle 28">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Content Placeholder 3">
            <a:extLst>
              <a:ext uri="{FF2B5EF4-FFF2-40B4-BE49-F238E27FC236}">
                <a16:creationId xmlns:a16="http://schemas.microsoft.com/office/drawing/2014/main" id="{5265E8AF-64AF-15A0-79DB-AFAA0241CAAA}"/>
              </a:ext>
            </a:extLst>
          </p:cNvPr>
          <p:cNvPicPr>
            <a:picLocks noGrp="1" noChangeAspect="1"/>
          </p:cNvPicPr>
          <p:nvPr>
            <p:ph idx="1"/>
          </p:nvPr>
        </p:nvPicPr>
        <p:blipFill rotWithShape="1">
          <a:blip r:embed="rId2"/>
          <a:srcRect l="10187" r="22492" b="1"/>
          <a:stretch/>
        </p:blipFill>
        <p:spPr>
          <a:xfrm>
            <a:off x="4654295" y="10"/>
            <a:ext cx="7537705" cy="6857990"/>
          </a:xfrm>
          <a:prstGeom prst="rect">
            <a:avLst/>
          </a:prstGeom>
        </p:spPr>
      </p:pic>
    </p:spTree>
    <p:extLst>
      <p:ext uri="{BB962C8B-B14F-4D97-AF65-F5344CB8AC3E}">
        <p14:creationId xmlns:p14="http://schemas.microsoft.com/office/powerpoint/2010/main" val="427548005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7A74A-4C3A-4998-8183-7F16559F0ED7}"/>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D75058-E5FE-4129-98E4-91AFEC36145C}"/>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4000" b="1" i="1" smtClean="0">
                              <a:solidFill>
                                <a:schemeClr val="bg1">
                                  <a:lumMod val="65000"/>
                                </a:schemeClr>
                              </a:solidFill>
                              <a:latin typeface="Cambria Math" panose="02040503050406030204" pitchFamily="18" charset="0"/>
                            </a:rPr>
                          </m:ctrlPr>
                        </m:sSubPr>
                        <m:e>
                          <m:r>
                            <a:rPr lang="en-US" sz="4000" b="1" i="0" smtClean="0">
                              <a:solidFill>
                                <a:schemeClr val="bg1">
                                  <a:lumMod val="65000"/>
                                </a:schemeClr>
                              </a:solidFill>
                              <a:latin typeface="Cambria Math" panose="02040503050406030204" pitchFamily="18" charset="0"/>
                            </a:rPr>
                            <m:t>𝐘</m:t>
                          </m:r>
                        </m:e>
                        <m:sub>
                          <m:r>
                            <a:rPr lang="en-US" sz="4000" b="1" i="1" smtClean="0">
                              <a:solidFill>
                                <a:schemeClr val="bg1">
                                  <a:lumMod val="65000"/>
                                </a:schemeClr>
                              </a:solidFill>
                              <a:latin typeface="Cambria Math" panose="02040503050406030204" pitchFamily="18" charset="0"/>
                            </a:rPr>
                            <m:t>𝒊𝒕</m:t>
                          </m:r>
                        </m:sub>
                      </m:sSub>
                      <m:r>
                        <a:rPr lang="en-US" sz="4000" b="1" i="1" smtClean="0">
                          <a:solidFill>
                            <a:schemeClr val="bg1">
                              <a:lumMod val="65000"/>
                            </a:schemeClr>
                          </a:solidFill>
                          <a:latin typeface="Cambria Math" panose="02040503050406030204" pitchFamily="18" charset="0"/>
                        </a:rPr>
                        <m:t>=</m:t>
                      </m:r>
                      <m:sSub>
                        <m:sSubPr>
                          <m:ctrlPr>
                            <a:rPr lang="en-US" sz="4000" b="1" i="1" smtClean="0">
                              <a:solidFill>
                                <a:schemeClr val="bg1">
                                  <a:lumMod val="65000"/>
                                </a:schemeClr>
                              </a:solidFill>
                              <a:latin typeface="Cambria Math" panose="02040503050406030204" pitchFamily="18" charset="0"/>
                            </a:rPr>
                          </m:ctrlPr>
                        </m:sSubPr>
                        <m:e>
                          <m:r>
                            <a:rPr lang="en-US" sz="4000" b="1" i="0" smtClean="0">
                              <a:solidFill>
                                <a:schemeClr val="bg1">
                                  <a:lumMod val="65000"/>
                                </a:schemeClr>
                              </a:solidFill>
                              <a:latin typeface="Cambria Math" panose="02040503050406030204" pitchFamily="18" charset="0"/>
                            </a:rPr>
                            <m:t>𝐗</m:t>
                          </m:r>
                        </m:e>
                        <m:sub>
                          <m:r>
                            <a:rPr lang="en-US" sz="4000" b="1" i="1" smtClean="0">
                              <a:solidFill>
                                <a:schemeClr val="bg1">
                                  <a:lumMod val="65000"/>
                                </a:schemeClr>
                              </a:solidFill>
                              <a:latin typeface="Cambria Math" panose="02040503050406030204" pitchFamily="18" charset="0"/>
                            </a:rPr>
                            <m:t>𝒊𝒕</m:t>
                          </m:r>
                        </m:sub>
                      </m:sSub>
                      <m:r>
                        <a:rPr lang="en-US" sz="4000" b="1" i="0" smtClean="0">
                          <a:solidFill>
                            <a:schemeClr val="bg1">
                              <a:lumMod val="65000"/>
                            </a:schemeClr>
                          </a:solidFill>
                          <a:latin typeface="Cambria Math" panose="02040503050406030204" pitchFamily="18" charset="0"/>
                        </a:rPr>
                        <m:t>𝛃</m:t>
                      </m:r>
                      <m:r>
                        <a:rPr lang="en-US" sz="4000" b="1" i="1" smtClean="0">
                          <a:solidFill>
                            <a:schemeClr val="bg1">
                              <a:lumMod val="65000"/>
                            </a:schemeClr>
                          </a:solidFill>
                          <a:latin typeface="Cambria Math" panose="02040503050406030204" pitchFamily="18" charset="0"/>
                        </a:rPr>
                        <m:t>+</m:t>
                      </m:r>
                      <m:sSub>
                        <m:sSubPr>
                          <m:ctrlPr>
                            <a:rPr lang="en-US" sz="4000" b="1" i="1" smtClean="0">
                              <a:solidFill>
                                <a:schemeClr val="bg1">
                                  <a:lumMod val="65000"/>
                                </a:schemeClr>
                              </a:solidFill>
                              <a:latin typeface="Cambria Math" panose="02040503050406030204" pitchFamily="18" charset="0"/>
                            </a:rPr>
                          </m:ctrlPr>
                        </m:sSubPr>
                        <m:e>
                          <m:r>
                            <a:rPr lang="en-US" sz="4000" b="1" i="0" smtClean="0">
                              <a:solidFill>
                                <a:schemeClr val="bg1">
                                  <a:lumMod val="65000"/>
                                </a:schemeClr>
                              </a:solidFill>
                              <a:latin typeface="Cambria Math" panose="02040503050406030204" pitchFamily="18" charset="0"/>
                            </a:rPr>
                            <m:t>𝐔</m:t>
                          </m:r>
                        </m:e>
                        <m:sub>
                          <m:r>
                            <a:rPr lang="en-US" sz="4000" b="1" i="0" smtClean="0">
                              <a:solidFill>
                                <a:schemeClr val="bg1">
                                  <a:lumMod val="65000"/>
                                </a:schemeClr>
                              </a:solidFill>
                              <a:latin typeface="Cambria Math" panose="02040503050406030204" pitchFamily="18" charset="0"/>
                            </a:rPr>
                            <m:t>𝐢</m:t>
                          </m:r>
                        </m:sub>
                      </m:sSub>
                      <m:r>
                        <a:rPr lang="en-US" sz="4000" b="1" i="1" smtClean="0">
                          <a:solidFill>
                            <a:schemeClr val="bg1">
                              <a:lumMod val="65000"/>
                            </a:schemeClr>
                          </a:solidFill>
                          <a:latin typeface="Cambria Math" panose="02040503050406030204" pitchFamily="18" charset="0"/>
                        </a:rPr>
                        <m:t>+</m:t>
                      </m:r>
                      <m:sSub>
                        <m:sSubPr>
                          <m:ctrlPr>
                            <a:rPr lang="en-US" sz="4000" b="1" i="1" smtClean="0">
                              <a:solidFill>
                                <a:schemeClr val="bg1">
                                  <a:lumMod val="65000"/>
                                </a:schemeClr>
                              </a:solidFill>
                              <a:latin typeface="Cambria Math" panose="02040503050406030204" pitchFamily="18" charset="0"/>
                            </a:rPr>
                          </m:ctrlPr>
                        </m:sSubPr>
                        <m:e>
                          <m:r>
                            <a:rPr lang="en-US" sz="4000" b="1" i="1" smtClean="0">
                              <a:solidFill>
                                <a:schemeClr val="bg1">
                                  <a:lumMod val="65000"/>
                                </a:schemeClr>
                              </a:solidFill>
                              <a:latin typeface="Cambria Math" panose="02040503050406030204" pitchFamily="18" charset="0"/>
                            </a:rPr>
                            <m:t>𝝐</m:t>
                          </m:r>
                        </m:e>
                        <m:sub>
                          <m:r>
                            <a:rPr lang="en-US" sz="4000" b="1" i="1" smtClean="0">
                              <a:solidFill>
                                <a:schemeClr val="bg1">
                                  <a:lumMod val="65000"/>
                                </a:schemeClr>
                              </a:solidFill>
                              <a:latin typeface="Cambria Math" panose="02040503050406030204" pitchFamily="18" charset="0"/>
                            </a:rPr>
                            <m:t>𝒊𝒕</m:t>
                          </m:r>
                        </m:sub>
                      </m:sSub>
                    </m:oMath>
                  </m:oMathPara>
                </a14:m>
                <a:endParaRPr lang="en-US" sz="4000" b="1" i="1" dirty="0">
                  <a:solidFill>
                    <a:schemeClr val="bg1">
                      <a:lumMod val="65000"/>
                    </a:schemeClr>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Sup>
                        <m:sSubSupPr>
                          <m:ctrlPr>
                            <a:rPr lang="en-US" sz="8000" b="1" i="1" smtClean="0">
                              <a:latin typeface="Cambria Math" panose="02040503050406030204" pitchFamily="18" charset="0"/>
                            </a:rPr>
                          </m:ctrlPr>
                        </m:sSubSupPr>
                        <m:e>
                          <m:r>
                            <a:rPr lang="en-US" sz="8000" b="1" i="1" smtClean="0">
                              <a:latin typeface="Cambria Math" panose="02040503050406030204" pitchFamily="18" charset="0"/>
                            </a:rPr>
                            <m:t>𝝐</m:t>
                          </m:r>
                        </m:e>
                        <m:sub>
                          <m:r>
                            <a:rPr lang="en-US" sz="8000" b="1" i="1" smtClean="0">
                              <a:latin typeface="Cambria Math" panose="02040503050406030204" pitchFamily="18" charset="0"/>
                            </a:rPr>
                            <m:t>𝒊𝒕</m:t>
                          </m:r>
                        </m:sub>
                        <m:sup>
                          <m:r>
                            <a:rPr lang="en-US" sz="8000" b="1" i="0" smtClean="0">
                              <a:latin typeface="Cambria Math" panose="02040503050406030204" pitchFamily="18" charset="0"/>
                            </a:rPr>
                            <m:t>𝐏𝐨𝐨𝐥𝐞𝐝</m:t>
                          </m:r>
                        </m:sup>
                      </m:sSubSup>
                      <m:r>
                        <a:rPr lang="en-US" sz="8000" b="1" i="1" smtClean="0">
                          <a:latin typeface="Cambria Math" panose="02040503050406030204" pitchFamily="18" charset="0"/>
                        </a:rPr>
                        <m:t>=</m:t>
                      </m:r>
                      <m:sSub>
                        <m:sSubPr>
                          <m:ctrlPr>
                            <a:rPr lang="en-US" sz="8000" b="1" i="1" smtClean="0">
                              <a:latin typeface="Cambria Math" panose="02040503050406030204" pitchFamily="18" charset="0"/>
                            </a:rPr>
                          </m:ctrlPr>
                        </m:sSubPr>
                        <m:e>
                          <m:r>
                            <a:rPr lang="en-US" sz="8000" b="1" i="0" smtClean="0">
                              <a:latin typeface="Cambria Math" panose="02040503050406030204" pitchFamily="18" charset="0"/>
                            </a:rPr>
                            <m:t>𝐔</m:t>
                          </m:r>
                        </m:e>
                        <m:sub>
                          <m:r>
                            <a:rPr lang="en-US" sz="8000" b="1" i="0" smtClean="0">
                              <a:latin typeface="Cambria Math" panose="02040503050406030204" pitchFamily="18" charset="0"/>
                            </a:rPr>
                            <m:t>𝐢</m:t>
                          </m:r>
                        </m:sub>
                      </m:sSub>
                      <m:r>
                        <a:rPr lang="en-US" sz="8000" b="1" i="1" smtClean="0">
                          <a:latin typeface="Cambria Math" panose="02040503050406030204" pitchFamily="18" charset="0"/>
                        </a:rPr>
                        <m:t>+</m:t>
                      </m:r>
                      <m:sSub>
                        <m:sSubPr>
                          <m:ctrlPr>
                            <a:rPr lang="en-US" sz="8000" b="1" i="1" smtClean="0">
                              <a:latin typeface="Cambria Math" panose="02040503050406030204" pitchFamily="18" charset="0"/>
                            </a:rPr>
                          </m:ctrlPr>
                        </m:sSubPr>
                        <m:e>
                          <m:r>
                            <a:rPr lang="en-US" sz="8000" b="1" i="1" smtClean="0">
                              <a:latin typeface="Cambria Math" panose="02040503050406030204" pitchFamily="18" charset="0"/>
                            </a:rPr>
                            <m:t>𝝐</m:t>
                          </m:r>
                        </m:e>
                        <m:sub>
                          <m:r>
                            <a:rPr lang="en-US" sz="8000" b="1" i="1" smtClean="0">
                              <a:latin typeface="Cambria Math" panose="02040503050406030204" pitchFamily="18" charset="0"/>
                            </a:rPr>
                            <m:t>𝒊𝒕</m:t>
                          </m:r>
                        </m:sub>
                      </m:sSub>
                    </m:oMath>
                  </m:oMathPara>
                </a14:m>
                <a:endParaRPr lang="en-US" sz="8000" b="1" dirty="0"/>
              </a:p>
            </p:txBody>
          </p:sp>
        </mc:Choice>
        <mc:Fallback xmlns="">
          <p:sp>
            <p:nvSpPr>
              <p:cNvPr id="3" name="Content Placeholder 2">
                <a:extLst>
                  <a:ext uri="{FF2B5EF4-FFF2-40B4-BE49-F238E27FC236}">
                    <a16:creationId xmlns:a16="http://schemas.microsoft.com/office/drawing/2014/main" id="{CAD75058-E5FE-4129-98E4-91AFEC36145C}"/>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031682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7A74A-4C3A-4998-8183-7F16559F0ED7}"/>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D75058-E5FE-4129-98E4-91AFEC36145C}"/>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4000" b="1" i="1" smtClean="0">
                              <a:solidFill>
                                <a:schemeClr val="bg1">
                                  <a:lumMod val="65000"/>
                                </a:schemeClr>
                              </a:solidFill>
                              <a:latin typeface="Cambria Math" panose="02040503050406030204" pitchFamily="18" charset="0"/>
                            </a:rPr>
                          </m:ctrlPr>
                        </m:sSubPr>
                        <m:e>
                          <m:r>
                            <a:rPr lang="en-US" sz="4000" b="1" i="0" smtClean="0">
                              <a:solidFill>
                                <a:schemeClr val="bg1">
                                  <a:lumMod val="65000"/>
                                </a:schemeClr>
                              </a:solidFill>
                              <a:latin typeface="Cambria Math" panose="02040503050406030204" pitchFamily="18" charset="0"/>
                            </a:rPr>
                            <m:t>𝐘</m:t>
                          </m:r>
                        </m:e>
                        <m:sub>
                          <m:r>
                            <a:rPr lang="en-US" sz="4000" b="1" i="1" smtClean="0">
                              <a:solidFill>
                                <a:schemeClr val="bg1">
                                  <a:lumMod val="65000"/>
                                </a:schemeClr>
                              </a:solidFill>
                              <a:latin typeface="Cambria Math" panose="02040503050406030204" pitchFamily="18" charset="0"/>
                            </a:rPr>
                            <m:t>𝒊𝒕</m:t>
                          </m:r>
                        </m:sub>
                      </m:sSub>
                      <m:r>
                        <a:rPr lang="en-US" sz="4000" b="1" i="1" smtClean="0">
                          <a:solidFill>
                            <a:schemeClr val="bg1">
                              <a:lumMod val="65000"/>
                            </a:schemeClr>
                          </a:solidFill>
                          <a:latin typeface="Cambria Math" panose="02040503050406030204" pitchFamily="18" charset="0"/>
                        </a:rPr>
                        <m:t>=</m:t>
                      </m:r>
                      <m:sSub>
                        <m:sSubPr>
                          <m:ctrlPr>
                            <a:rPr lang="en-US" sz="4000" b="1" i="1" smtClean="0">
                              <a:solidFill>
                                <a:schemeClr val="bg1">
                                  <a:lumMod val="65000"/>
                                </a:schemeClr>
                              </a:solidFill>
                              <a:latin typeface="Cambria Math" panose="02040503050406030204" pitchFamily="18" charset="0"/>
                            </a:rPr>
                          </m:ctrlPr>
                        </m:sSubPr>
                        <m:e>
                          <m:r>
                            <a:rPr lang="en-US" sz="4000" b="1" i="0" smtClean="0">
                              <a:solidFill>
                                <a:schemeClr val="bg1">
                                  <a:lumMod val="65000"/>
                                </a:schemeClr>
                              </a:solidFill>
                              <a:latin typeface="Cambria Math" panose="02040503050406030204" pitchFamily="18" charset="0"/>
                            </a:rPr>
                            <m:t>𝐗</m:t>
                          </m:r>
                        </m:e>
                        <m:sub>
                          <m:r>
                            <a:rPr lang="en-US" sz="4000" b="1" i="1" smtClean="0">
                              <a:solidFill>
                                <a:schemeClr val="bg1">
                                  <a:lumMod val="65000"/>
                                </a:schemeClr>
                              </a:solidFill>
                              <a:latin typeface="Cambria Math" panose="02040503050406030204" pitchFamily="18" charset="0"/>
                            </a:rPr>
                            <m:t>𝒊𝒕</m:t>
                          </m:r>
                        </m:sub>
                      </m:sSub>
                      <m:r>
                        <a:rPr lang="en-US" sz="4000" b="1" i="0" smtClean="0">
                          <a:solidFill>
                            <a:schemeClr val="bg1">
                              <a:lumMod val="65000"/>
                            </a:schemeClr>
                          </a:solidFill>
                          <a:latin typeface="Cambria Math" panose="02040503050406030204" pitchFamily="18" charset="0"/>
                        </a:rPr>
                        <m:t>𝛃</m:t>
                      </m:r>
                      <m:r>
                        <a:rPr lang="en-US" sz="4000" b="1" i="1" smtClean="0">
                          <a:solidFill>
                            <a:schemeClr val="bg1">
                              <a:lumMod val="65000"/>
                            </a:schemeClr>
                          </a:solidFill>
                          <a:latin typeface="Cambria Math" panose="02040503050406030204" pitchFamily="18" charset="0"/>
                        </a:rPr>
                        <m:t>+</m:t>
                      </m:r>
                      <m:sSub>
                        <m:sSubPr>
                          <m:ctrlPr>
                            <a:rPr lang="en-US" sz="4000" b="1" i="1" smtClean="0">
                              <a:solidFill>
                                <a:schemeClr val="bg1">
                                  <a:lumMod val="65000"/>
                                </a:schemeClr>
                              </a:solidFill>
                              <a:latin typeface="Cambria Math" panose="02040503050406030204" pitchFamily="18" charset="0"/>
                            </a:rPr>
                          </m:ctrlPr>
                        </m:sSubPr>
                        <m:e>
                          <m:r>
                            <a:rPr lang="en-US" sz="4000" b="1" i="0" smtClean="0">
                              <a:solidFill>
                                <a:schemeClr val="bg1">
                                  <a:lumMod val="65000"/>
                                </a:schemeClr>
                              </a:solidFill>
                              <a:latin typeface="Cambria Math" panose="02040503050406030204" pitchFamily="18" charset="0"/>
                            </a:rPr>
                            <m:t>𝐔</m:t>
                          </m:r>
                        </m:e>
                        <m:sub>
                          <m:r>
                            <a:rPr lang="en-US" sz="4000" b="1" i="0" smtClean="0">
                              <a:solidFill>
                                <a:schemeClr val="bg1">
                                  <a:lumMod val="65000"/>
                                </a:schemeClr>
                              </a:solidFill>
                              <a:latin typeface="Cambria Math" panose="02040503050406030204" pitchFamily="18" charset="0"/>
                            </a:rPr>
                            <m:t>𝐢</m:t>
                          </m:r>
                        </m:sub>
                      </m:sSub>
                      <m:r>
                        <a:rPr lang="en-US" sz="4000" b="1" i="1" smtClean="0">
                          <a:solidFill>
                            <a:schemeClr val="bg1">
                              <a:lumMod val="65000"/>
                            </a:schemeClr>
                          </a:solidFill>
                          <a:latin typeface="Cambria Math" panose="02040503050406030204" pitchFamily="18" charset="0"/>
                        </a:rPr>
                        <m:t>+</m:t>
                      </m:r>
                      <m:sSub>
                        <m:sSubPr>
                          <m:ctrlPr>
                            <a:rPr lang="en-US" sz="4000" b="1" i="1" smtClean="0">
                              <a:solidFill>
                                <a:schemeClr val="bg1">
                                  <a:lumMod val="65000"/>
                                </a:schemeClr>
                              </a:solidFill>
                              <a:latin typeface="Cambria Math" panose="02040503050406030204" pitchFamily="18" charset="0"/>
                            </a:rPr>
                          </m:ctrlPr>
                        </m:sSubPr>
                        <m:e>
                          <m:r>
                            <a:rPr lang="en-US" sz="4000" b="1" i="1" smtClean="0">
                              <a:solidFill>
                                <a:schemeClr val="bg1">
                                  <a:lumMod val="65000"/>
                                </a:schemeClr>
                              </a:solidFill>
                              <a:latin typeface="Cambria Math" panose="02040503050406030204" pitchFamily="18" charset="0"/>
                            </a:rPr>
                            <m:t>𝝐</m:t>
                          </m:r>
                        </m:e>
                        <m:sub>
                          <m:r>
                            <a:rPr lang="en-US" sz="4000" b="1" i="1" smtClean="0">
                              <a:solidFill>
                                <a:schemeClr val="bg1">
                                  <a:lumMod val="65000"/>
                                </a:schemeClr>
                              </a:solidFill>
                              <a:latin typeface="Cambria Math" panose="02040503050406030204" pitchFamily="18" charset="0"/>
                            </a:rPr>
                            <m:t>𝒊𝒕</m:t>
                          </m:r>
                        </m:sub>
                      </m:sSub>
                    </m:oMath>
                  </m:oMathPara>
                </a14:m>
                <a:endParaRPr lang="en-US" sz="4000" b="1" i="1" dirty="0">
                  <a:solidFill>
                    <a:schemeClr val="bg1">
                      <a:lumMod val="65000"/>
                    </a:schemeClr>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Sup>
                        <m:sSubSupPr>
                          <m:ctrlPr>
                            <a:rPr lang="en-US" sz="8000" b="1" i="1" smtClean="0">
                              <a:latin typeface="Cambria Math" panose="02040503050406030204" pitchFamily="18" charset="0"/>
                            </a:rPr>
                          </m:ctrlPr>
                        </m:sSubSupPr>
                        <m:e>
                          <m:r>
                            <a:rPr lang="en-US" sz="8000" b="1" i="1" smtClean="0">
                              <a:latin typeface="Cambria Math" panose="02040503050406030204" pitchFamily="18" charset="0"/>
                            </a:rPr>
                            <m:t>𝝐</m:t>
                          </m:r>
                        </m:e>
                        <m:sub>
                          <m:r>
                            <a:rPr lang="en-US" sz="8000" b="1" i="1" smtClean="0">
                              <a:latin typeface="Cambria Math" panose="02040503050406030204" pitchFamily="18" charset="0"/>
                            </a:rPr>
                            <m:t>𝒊𝒕</m:t>
                          </m:r>
                        </m:sub>
                        <m:sup>
                          <m:r>
                            <a:rPr lang="en-US" sz="8000" b="1" i="0" smtClean="0">
                              <a:latin typeface="Cambria Math" panose="02040503050406030204" pitchFamily="18" charset="0"/>
                            </a:rPr>
                            <m:t>𝐏𝐨𝐨𝐥𝐞𝐝</m:t>
                          </m:r>
                        </m:sup>
                      </m:sSubSup>
                      <m:r>
                        <a:rPr lang="en-US" sz="8000" b="1" i="1" smtClean="0">
                          <a:latin typeface="Cambria Math" panose="02040503050406030204" pitchFamily="18" charset="0"/>
                        </a:rPr>
                        <m:t>=</m:t>
                      </m:r>
                      <m:sSub>
                        <m:sSubPr>
                          <m:ctrlPr>
                            <a:rPr lang="en-US" sz="8000" b="1" i="1" smtClean="0">
                              <a:solidFill>
                                <a:srgbClr val="0070C0"/>
                              </a:solidFill>
                              <a:latin typeface="Cambria Math" panose="02040503050406030204" pitchFamily="18" charset="0"/>
                            </a:rPr>
                          </m:ctrlPr>
                        </m:sSubPr>
                        <m:e>
                          <m:r>
                            <a:rPr lang="en-US" sz="8000" b="1" i="0" smtClean="0">
                              <a:solidFill>
                                <a:srgbClr val="0070C0"/>
                              </a:solidFill>
                              <a:latin typeface="Cambria Math" panose="02040503050406030204" pitchFamily="18" charset="0"/>
                            </a:rPr>
                            <m:t>𝐔</m:t>
                          </m:r>
                        </m:e>
                        <m:sub>
                          <m:r>
                            <a:rPr lang="en-US" sz="8000" b="1" i="0" smtClean="0">
                              <a:solidFill>
                                <a:srgbClr val="0070C0"/>
                              </a:solidFill>
                              <a:latin typeface="Cambria Math" panose="02040503050406030204" pitchFamily="18" charset="0"/>
                            </a:rPr>
                            <m:t>𝐢</m:t>
                          </m:r>
                        </m:sub>
                      </m:sSub>
                      <m:r>
                        <a:rPr lang="en-US" sz="8000" b="1" i="1" smtClean="0">
                          <a:latin typeface="Cambria Math" panose="02040503050406030204" pitchFamily="18" charset="0"/>
                        </a:rPr>
                        <m:t>+</m:t>
                      </m:r>
                      <m:sSub>
                        <m:sSubPr>
                          <m:ctrlPr>
                            <a:rPr lang="en-US" sz="8000" b="1" i="1" smtClean="0">
                              <a:latin typeface="Cambria Math" panose="02040503050406030204" pitchFamily="18" charset="0"/>
                            </a:rPr>
                          </m:ctrlPr>
                        </m:sSubPr>
                        <m:e>
                          <m:r>
                            <a:rPr lang="en-US" sz="8000" b="1" i="1" smtClean="0">
                              <a:latin typeface="Cambria Math" panose="02040503050406030204" pitchFamily="18" charset="0"/>
                            </a:rPr>
                            <m:t>𝝐</m:t>
                          </m:r>
                        </m:e>
                        <m:sub>
                          <m:r>
                            <a:rPr lang="en-US" sz="8000" b="1" i="1" smtClean="0">
                              <a:latin typeface="Cambria Math" panose="02040503050406030204" pitchFamily="18" charset="0"/>
                            </a:rPr>
                            <m:t>𝒊𝒕</m:t>
                          </m:r>
                        </m:sub>
                      </m:sSub>
                    </m:oMath>
                  </m:oMathPara>
                </a14:m>
                <a:endParaRPr lang="en-US" sz="8000" b="1" dirty="0"/>
              </a:p>
            </p:txBody>
          </p:sp>
        </mc:Choice>
        <mc:Fallback xmlns="">
          <p:sp>
            <p:nvSpPr>
              <p:cNvPr id="3" name="Content Placeholder 2">
                <a:extLst>
                  <a:ext uri="{FF2B5EF4-FFF2-40B4-BE49-F238E27FC236}">
                    <a16:creationId xmlns:a16="http://schemas.microsoft.com/office/drawing/2014/main" id="{CAD75058-E5FE-4129-98E4-91AFEC36145C}"/>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BDE2F81-618E-4C73-A976-ACEDA40F232A}"/>
              </a:ext>
            </a:extLst>
          </p:cNvPr>
          <p:cNvSpPr txBox="1"/>
          <p:nvPr/>
        </p:nvSpPr>
        <p:spPr>
          <a:xfrm>
            <a:off x="3681780" y="5349240"/>
            <a:ext cx="4332340" cy="461665"/>
          </a:xfrm>
          <a:prstGeom prst="rect">
            <a:avLst/>
          </a:prstGeom>
          <a:noFill/>
        </p:spPr>
        <p:txBody>
          <a:bodyPr wrap="none" rtlCol="0">
            <a:spAutoFit/>
          </a:bodyPr>
          <a:lstStyle/>
          <a:p>
            <a:r>
              <a:rPr lang="en-US" sz="2400" b="1" dirty="0">
                <a:solidFill>
                  <a:srgbClr val="0070C0"/>
                </a:solidFill>
              </a:rPr>
              <a:t>Residuals are serially correlated</a:t>
            </a:r>
          </a:p>
        </p:txBody>
      </p:sp>
    </p:spTree>
    <p:extLst>
      <p:ext uri="{BB962C8B-B14F-4D97-AF65-F5344CB8AC3E}">
        <p14:creationId xmlns:p14="http://schemas.microsoft.com/office/powerpoint/2010/main" val="3909948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79" name="Rectangle 78">
            <a:extLst>
              <a:ext uri="{FF2B5EF4-FFF2-40B4-BE49-F238E27FC236}">
                <a16:creationId xmlns:a16="http://schemas.microsoft.com/office/drawing/2014/main" id="{2FB82883-1DC0-4BE1-A607-009095F33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See the source image">
            <a:extLst>
              <a:ext uri="{FF2B5EF4-FFF2-40B4-BE49-F238E27FC236}">
                <a16:creationId xmlns:a16="http://schemas.microsoft.com/office/drawing/2014/main" id="{9B4F0740-6FB1-4474-A568-D5A14C1999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218" b="1331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9FA98EAA-A866-4C95-A2A8-44E46FBA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56000">
                <a:schemeClr val="tx1">
                  <a:alpha val="39000"/>
                </a:schemeClr>
              </a:gs>
              <a:gs pos="100000">
                <a:schemeClr val="tx1">
                  <a:alpha val="8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337F0D-9E3B-4C51-B11C-952A87C054A9}"/>
              </a:ext>
            </a:extLst>
          </p:cNvPr>
          <p:cNvSpPr>
            <a:spLocks noGrp="1"/>
          </p:cNvSpPr>
          <p:nvPr>
            <p:ph type="title"/>
          </p:nvPr>
        </p:nvSpPr>
        <p:spPr>
          <a:xfrm>
            <a:off x="2103121" y="4727173"/>
            <a:ext cx="9128759" cy="868823"/>
          </a:xfrm>
        </p:spPr>
        <p:txBody>
          <a:bodyPr vert="horz" lIns="91440" tIns="45720" rIns="91440" bIns="45720" rtlCol="0" anchor="b">
            <a:normAutofit fontScale="90000"/>
          </a:bodyPr>
          <a:lstStyle/>
          <a:p>
            <a:pPr algn="ctr"/>
            <a:r>
              <a:rPr lang="en-US" sz="4000" dirty="0">
                <a:solidFill>
                  <a:schemeClr val="bg1"/>
                </a:solidFill>
              </a:rPr>
              <a:t>OK, so can I use pooled regression?</a:t>
            </a:r>
          </a:p>
        </p:txBody>
      </p:sp>
    </p:spTree>
    <p:extLst>
      <p:ext uri="{BB962C8B-B14F-4D97-AF65-F5344CB8AC3E}">
        <p14:creationId xmlns:p14="http://schemas.microsoft.com/office/powerpoint/2010/main" val="4155147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F02EE-2304-41C1-8D11-918240B746EC}"/>
              </a:ext>
            </a:extLst>
          </p:cNvPr>
          <p:cNvSpPr>
            <a:spLocks noGrp="1"/>
          </p:cNvSpPr>
          <p:nvPr>
            <p:ph type="title"/>
          </p:nvPr>
        </p:nvSpPr>
        <p:spPr/>
        <p:txBody>
          <a:bodyPr/>
          <a:lstStyle/>
          <a:p>
            <a:r>
              <a:rPr lang="en-US" dirty="0"/>
              <a:t>Breusch-</a:t>
            </a:r>
            <a:r>
              <a:rPr lang="en-US" dirty="0" err="1"/>
              <a:t>PagaN</a:t>
            </a:r>
            <a:r>
              <a:rPr lang="en-US" dirty="0"/>
              <a:t> </a:t>
            </a:r>
            <a:r>
              <a:rPr lang="en-US" dirty="0" err="1"/>
              <a:t>lagrange</a:t>
            </a:r>
            <a:r>
              <a:rPr lang="en-US" dirty="0"/>
              <a:t> multipliers test</a:t>
            </a:r>
          </a:p>
        </p:txBody>
      </p:sp>
      <p:sp>
        <p:nvSpPr>
          <p:cNvPr id="7" name="Flowchart: Decision 6">
            <a:extLst>
              <a:ext uri="{FF2B5EF4-FFF2-40B4-BE49-F238E27FC236}">
                <a16:creationId xmlns:a16="http://schemas.microsoft.com/office/drawing/2014/main" id="{E5F2CA98-EB18-4B03-8167-5FC7A7B38909}"/>
              </a:ext>
            </a:extLst>
          </p:cNvPr>
          <p:cNvSpPr/>
          <p:nvPr/>
        </p:nvSpPr>
        <p:spPr>
          <a:xfrm>
            <a:off x="4671393" y="2338934"/>
            <a:ext cx="2849214" cy="1908974"/>
          </a:xfrm>
          <a:prstGeom prst="flowChartDecisio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Are residuals independent?</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2D48504D-0064-4CA5-8337-D4BCFF9AA182}"/>
                  </a:ext>
                </a:extLst>
              </p:cNvPr>
              <p:cNvSpPr/>
              <p:nvPr/>
            </p:nvSpPr>
            <p:spPr>
              <a:xfrm>
                <a:off x="6966951" y="4719115"/>
                <a:ext cx="2488557" cy="190897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𝐔</m:t>
                          </m:r>
                        </m:e>
                        <m:sub>
                          <m:r>
                            <a:rPr lang="en-US" b="1" i="0" smtClean="0">
                              <a:latin typeface="Cambria Math" panose="02040503050406030204" pitchFamily="18" charset="0"/>
                            </a:rPr>
                            <m:t>𝐢</m:t>
                          </m:r>
                        </m:sub>
                      </m:sSub>
                      <m:r>
                        <a:rPr lang="en-US" b="0" i="1" smtClean="0">
                          <a:latin typeface="Cambria Math" panose="02040503050406030204" pitchFamily="18" charset="0"/>
                        </a:rPr>
                        <m:t>≠0</m:t>
                      </m:r>
                    </m:oMath>
                  </m:oMathPara>
                </a14:m>
                <a:endParaRPr lang="en-US" b="0" dirty="0"/>
              </a:p>
              <a:p>
                <a:pPr algn="ctr"/>
                <a:r>
                  <a:rPr lang="en-US" dirty="0"/>
                  <a:t>can’t be ignored.</a:t>
                </a:r>
                <a:endParaRPr lang="en-US" b="0" dirty="0"/>
              </a:p>
              <a:p>
                <a:pPr algn="ctr"/>
                <a:r>
                  <a:rPr lang="en-US" b="1" dirty="0">
                    <a:solidFill>
                      <a:srgbClr val="0070C0"/>
                    </a:solidFill>
                  </a:rPr>
                  <a:t>Try a Random Effects model instead</a:t>
                </a:r>
              </a:p>
            </p:txBody>
          </p:sp>
        </mc:Choice>
        <mc:Fallback xmlns="">
          <p:sp>
            <p:nvSpPr>
              <p:cNvPr id="8" name="Rectangle 7">
                <a:extLst>
                  <a:ext uri="{FF2B5EF4-FFF2-40B4-BE49-F238E27FC236}">
                    <a16:creationId xmlns:a16="http://schemas.microsoft.com/office/drawing/2014/main" id="{2D48504D-0064-4CA5-8337-D4BCFF9AA182}"/>
                  </a:ext>
                </a:extLst>
              </p:cNvPr>
              <p:cNvSpPr>
                <a:spLocks noRot="1" noChangeAspect="1" noMove="1" noResize="1" noEditPoints="1" noAdjustHandles="1" noChangeArrowheads="1" noChangeShapeType="1" noTextEdit="1"/>
              </p:cNvSpPr>
              <p:nvPr/>
            </p:nvSpPr>
            <p:spPr>
              <a:xfrm>
                <a:off x="6966951" y="4719115"/>
                <a:ext cx="2488557" cy="1908974"/>
              </a:xfrm>
              <a:prstGeom prst="rect">
                <a:avLst/>
              </a:prstGeom>
              <a:blipFill>
                <a:blip r:embed="rId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DA4CA45-1018-47C0-B475-EFB7348E9FA3}"/>
                  </a:ext>
                </a:extLst>
              </p:cNvPr>
              <p:cNvSpPr/>
              <p:nvPr/>
            </p:nvSpPr>
            <p:spPr>
              <a:xfrm>
                <a:off x="2736492" y="4695966"/>
                <a:ext cx="2488557" cy="190897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a:latin typeface="Cambria Math" panose="02040503050406030204" pitchFamily="18" charset="0"/>
                            </a:rPr>
                            <m:t>𝐔</m:t>
                          </m:r>
                        </m:e>
                        <m:sub>
                          <m:r>
                            <a:rPr lang="en-US" b="1">
                              <a:latin typeface="Cambria Math" panose="02040503050406030204" pitchFamily="18" charset="0"/>
                            </a:rPr>
                            <m:t>𝐢</m:t>
                          </m:r>
                        </m:sub>
                      </m:sSub>
                      <m:r>
                        <a:rPr lang="en-US" i="1">
                          <a:latin typeface="Cambria Math" panose="02040503050406030204" pitchFamily="18" charset="0"/>
                        </a:rPr>
                        <m:t>=0</m:t>
                      </m:r>
                    </m:oMath>
                  </m:oMathPara>
                </a14:m>
                <a:endParaRPr lang="en-US" dirty="0"/>
              </a:p>
              <a:p>
                <a:pPr algn="ctr"/>
                <a:r>
                  <a:rPr lang="en-US" dirty="0"/>
                  <a:t>can be ignored.</a:t>
                </a:r>
              </a:p>
              <a:p>
                <a:pPr algn="ctr"/>
                <a:r>
                  <a:rPr lang="en-US" b="1" dirty="0">
                    <a:solidFill>
                      <a:srgbClr val="0070C0"/>
                    </a:solidFill>
                  </a:rPr>
                  <a:t>Pooled Regression works!</a:t>
                </a:r>
              </a:p>
            </p:txBody>
          </p:sp>
        </mc:Choice>
        <mc:Fallback xmlns="">
          <p:sp>
            <p:nvSpPr>
              <p:cNvPr id="9" name="Rectangle 8">
                <a:extLst>
                  <a:ext uri="{FF2B5EF4-FFF2-40B4-BE49-F238E27FC236}">
                    <a16:creationId xmlns:a16="http://schemas.microsoft.com/office/drawing/2014/main" id="{9DA4CA45-1018-47C0-B475-EFB7348E9FA3}"/>
                  </a:ext>
                </a:extLst>
              </p:cNvPr>
              <p:cNvSpPr>
                <a:spLocks noRot="1" noChangeAspect="1" noMove="1" noResize="1" noEditPoints="1" noAdjustHandles="1" noChangeArrowheads="1" noChangeShapeType="1" noTextEdit="1"/>
              </p:cNvSpPr>
              <p:nvPr/>
            </p:nvSpPr>
            <p:spPr>
              <a:xfrm>
                <a:off x="2736492" y="4695966"/>
                <a:ext cx="2488557" cy="1908974"/>
              </a:xfrm>
              <a:prstGeom prst="rect">
                <a:avLst/>
              </a:prstGeom>
              <a:blipFill>
                <a:blip r:embed="rId3"/>
                <a:stretch>
                  <a:fillRect/>
                </a:stretch>
              </a:blipFill>
              <a:ln>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FCC89295-3680-4C80-9FBE-4CD7A2663662}"/>
              </a:ext>
            </a:extLst>
          </p:cNvPr>
          <p:cNvCxnSpPr>
            <a:cxnSpLocks/>
            <a:stCxn id="7" idx="2"/>
            <a:endCxn id="8" idx="0"/>
          </p:cNvCxnSpPr>
          <p:nvPr/>
        </p:nvCxnSpPr>
        <p:spPr>
          <a:xfrm rot="16200000" flipH="1">
            <a:off x="6918012" y="3425896"/>
            <a:ext cx="471207" cy="2115230"/>
          </a:xfrm>
          <a:prstGeom prst="bentConnector3">
            <a:avLst/>
          </a:prstGeom>
          <a:ln w="19050">
            <a:tailEnd type="triangle"/>
          </a:ln>
        </p:spPr>
        <p:style>
          <a:lnRef idx="1">
            <a:schemeClr val="dk1"/>
          </a:lnRef>
          <a:fillRef idx="0">
            <a:schemeClr val="dk1"/>
          </a:fillRef>
          <a:effectRef idx="0">
            <a:schemeClr val="dk1"/>
          </a:effectRef>
          <a:fontRef idx="minor">
            <a:schemeClr val="tx1"/>
          </a:fontRef>
        </p:style>
      </p:cxnSp>
      <p:cxnSp>
        <p:nvCxnSpPr>
          <p:cNvPr id="13" name="Connector: Elbow 12">
            <a:extLst>
              <a:ext uri="{FF2B5EF4-FFF2-40B4-BE49-F238E27FC236}">
                <a16:creationId xmlns:a16="http://schemas.microsoft.com/office/drawing/2014/main" id="{EA72D20A-F787-46C6-A842-2896B9F28F0C}"/>
              </a:ext>
            </a:extLst>
          </p:cNvPr>
          <p:cNvCxnSpPr>
            <a:cxnSpLocks/>
            <a:stCxn id="7" idx="2"/>
            <a:endCxn id="9" idx="0"/>
          </p:cNvCxnSpPr>
          <p:nvPr/>
        </p:nvCxnSpPr>
        <p:spPr>
          <a:xfrm rot="5400000">
            <a:off x="4814357" y="3414323"/>
            <a:ext cx="448058" cy="2115229"/>
          </a:xfrm>
          <a:prstGeom prst="bentConnector3">
            <a:avLst>
              <a:gd name="adj1" fmla="val 50000"/>
            </a:avLst>
          </a:prstGeom>
          <a:ln w="19050">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F1C6C783-AAFC-46DA-9325-D13A88AC6DB1}"/>
              </a:ext>
            </a:extLst>
          </p:cNvPr>
          <p:cNvSpPr txBox="1"/>
          <p:nvPr/>
        </p:nvSpPr>
        <p:spPr>
          <a:xfrm>
            <a:off x="6678592" y="4132162"/>
            <a:ext cx="457176" cy="369332"/>
          </a:xfrm>
          <a:prstGeom prst="rect">
            <a:avLst/>
          </a:prstGeom>
          <a:noFill/>
        </p:spPr>
        <p:txBody>
          <a:bodyPr wrap="none" rtlCol="0">
            <a:spAutoFit/>
          </a:bodyPr>
          <a:lstStyle/>
          <a:p>
            <a:r>
              <a:rPr lang="en-US" dirty="0"/>
              <a:t>No</a:t>
            </a:r>
          </a:p>
        </p:txBody>
      </p:sp>
      <p:sp>
        <p:nvSpPr>
          <p:cNvPr id="18" name="TextBox 17">
            <a:extLst>
              <a:ext uri="{FF2B5EF4-FFF2-40B4-BE49-F238E27FC236}">
                <a16:creationId xmlns:a16="http://schemas.microsoft.com/office/drawing/2014/main" id="{068C92A9-A5F1-4E1B-B326-27817270ADEB}"/>
              </a:ext>
            </a:extLst>
          </p:cNvPr>
          <p:cNvSpPr txBox="1"/>
          <p:nvPr/>
        </p:nvSpPr>
        <p:spPr>
          <a:xfrm>
            <a:off x="5117941" y="4110940"/>
            <a:ext cx="515462" cy="369332"/>
          </a:xfrm>
          <a:prstGeom prst="rect">
            <a:avLst/>
          </a:prstGeom>
          <a:noFill/>
        </p:spPr>
        <p:txBody>
          <a:bodyPr wrap="none" rtlCol="0">
            <a:spAutoFit/>
          </a:bodyPr>
          <a:lstStyle/>
          <a:p>
            <a:r>
              <a:rPr lang="en-US" dirty="0"/>
              <a:t>Yes</a:t>
            </a:r>
          </a:p>
        </p:txBody>
      </p:sp>
    </p:spTree>
    <p:extLst>
      <p:ext uri="{BB962C8B-B14F-4D97-AF65-F5344CB8AC3E}">
        <p14:creationId xmlns:p14="http://schemas.microsoft.com/office/powerpoint/2010/main" val="28102202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F02EE-2304-41C1-8D11-918240B746EC}"/>
              </a:ext>
            </a:extLst>
          </p:cNvPr>
          <p:cNvSpPr>
            <a:spLocks noGrp="1"/>
          </p:cNvSpPr>
          <p:nvPr>
            <p:ph type="title"/>
          </p:nvPr>
        </p:nvSpPr>
        <p:spPr/>
        <p:txBody>
          <a:bodyPr/>
          <a:lstStyle/>
          <a:p>
            <a:r>
              <a:rPr lang="en-US" dirty="0"/>
              <a:t>Breusch-</a:t>
            </a:r>
            <a:r>
              <a:rPr lang="en-US" dirty="0" err="1"/>
              <a:t>PagaN</a:t>
            </a:r>
            <a:r>
              <a:rPr lang="en-US" dirty="0"/>
              <a:t> </a:t>
            </a:r>
            <a:r>
              <a:rPr lang="en-US" dirty="0" err="1"/>
              <a:t>lagrange</a:t>
            </a:r>
            <a:r>
              <a:rPr lang="en-US" dirty="0"/>
              <a:t> multipliers test</a:t>
            </a:r>
          </a:p>
        </p:txBody>
      </p:sp>
      <p:sp>
        <p:nvSpPr>
          <p:cNvPr id="7" name="Flowchart: Decision 6">
            <a:extLst>
              <a:ext uri="{FF2B5EF4-FFF2-40B4-BE49-F238E27FC236}">
                <a16:creationId xmlns:a16="http://schemas.microsoft.com/office/drawing/2014/main" id="{E5F2CA98-EB18-4B03-8167-5FC7A7B38909}"/>
              </a:ext>
            </a:extLst>
          </p:cNvPr>
          <p:cNvSpPr/>
          <p:nvPr/>
        </p:nvSpPr>
        <p:spPr>
          <a:xfrm>
            <a:off x="4671393" y="2338934"/>
            <a:ext cx="2849214" cy="1908974"/>
          </a:xfrm>
          <a:prstGeom prst="flowChartDecisio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Are residuals independent?</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2D48504D-0064-4CA5-8337-D4BCFF9AA182}"/>
                  </a:ext>
                </a:extLst>
              </p:cNvPr>
              <p:cNvSpPr/>
              <p:nvPr/>
            </p:nvSpPr>
            <p:spPr>
              <a:xfrm>
                <a:off x="6966951" y="4719115"/>
                <a:ext cx="2488557" cy="190897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𝐔</m:t>
                          </m:r>
                        </m:e>
                        <m:sub>
                          <m:r>
                            <a:rPr lang="en-US" b="1" i="0" smtClean="0">
                              <a:latin typeface="Cambria Math" panose="02040503050406030204" pitchFamily="18" charset="0"/>
                            </a:rPr>
                            <m:t>𝐢</m:t>
                          </m:r>
                        </m:sub>
                      </m:sSub>
                      <m:r>
                        <a:rPr lang="en-US" b="0" i="1" smtClean="0">
                          <a:latin typeface="Cambria Math" panose="02040503050406030204" pitchFamily="18" charset="0"/>
                        </a:rPr>
                        <m:t>≠0</m:t>
                      </m:r>
                    </m:oMath>
                  </m:oMathPara>
                </a14:m>
                <a:endParaRPr lang="en-US" b="0" dirty="0"/>
              </a:p>
              <a:p>
                <a:pPr algn="ctr"/>
                <a:r>
                  <a:rPr lang="en-US" dirty="0"/>
                  <a:t>can’t be ignored.</a:t>
                </a:r>
                <a:endParaRPr lang="en-US" b="0" dirty="0"/>
              </a:p>
              <a:p>
                <a:pPr algn="ctr"/>
                <a:r>
                  <a:rPr lang="en-US" b="1" dirty="0">
                    <a:solidFill>
                      <a:srgbClr val="0070C0"/>
                    </a:solidFill>
                  </a:rPr>
                  <a:t>Try a Random Effects model instead</a:t>
                </a:r>
              </a:p>
            </p:txBody>
          </p:sp>
        </mc:Choice>
        <mc:Fallback xmlns="">
          <p:sp>
            <p:nvSpPr>
              <p:cNvPr id="8" name="Rectangle 7">
                <a:extLst>
                  <a:ext uri="{FF2B5EF4-FFF2-40B4-BE49-F238E27FC236}">
                    <a16:creationId xmlns:a16="http://schemas.microsoft.com/office/drawing/2014/main" id="{2D48504D-0064-4CA5-8337-D4BCFF9AA182}"/>
                  </a:ext>
                </a:extLst>
              </p:cNvPr>
              <p:cNvSpPr>
                <a:spLocks noRot="1" noChangeAspect="1" noMove="1" noResize="1" noEditPoints="1" noAdjustHandles="1" noChangeArrowheads="1" noChangeShapeType="1" noTextEdit="1"/>
              </p:cNvSpPr>
              <p:nvPr/>
            </p:nvSpPr>
            <p:spPr>
              <a:xfrm>
                <a:off x="6966951" y="4719115"/>
                <a:ext cx="2488557" cy="1908974"/>
              </a:xfrm>
              <a:prstGeom prst="rect">
                <a:avLst/>
              </a:prstGeom>
              <a:blipFill>
                <a:blip r:embed="rId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DA4CA45-1018-47C0-B475-EFB7348E9FA3}"/>
                  </a:ext>
                </a:extLst>
              </p:cNvPr>
              <p:cNvSpPr/>
              <p:nvPr/>
            </p:nvSpPr>
            <p:spPr>
              <a:xfrm>
                <a:off x="2736492" y="4695966"/>
                <a:ext cx="2488557" cy="190897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a:latin typeface="Cambria Math" panose="02040503050406030204" pitchFamily="18" charset="0"/>
                            </a:rPr>
                            <m:t>𝐔</m:t>
                          </m:r>
                        </m:e>
                        <m:sub>
                          <m:r>
                            <a:rPr lang="en-US" b="1">
                              <a:latin typeface="Cambria Math" panose="02040503050406030204" pitchFamily="18" charset="0"/>
                            </a:rPr>
                            <m:t>𝐢</m:t>
                          </m:r>
                        </m:sub>
                      </m:sSub>
                      <m:r>
                        <a:rPr lang="en-US" i="1">
                          <a:latin typeface="Cambria Math" panose="02040503050406030204" pitchFamily="18" charset="0"/>
                        </a:rPr>
                        <m:t>=0</m:t>
                      </m:r>
                    </m:oMath>
                  </m:oMathPara>
                </a14:m>
                <a:endParaRPr lang="en-US" dirty="0"/>
              </a:p>
              <a:p>
                <a:pPr algn="ctr"/>
                <a:r>
                  <a:rPr lang="en-US" dirty="0"/>
                  <a:t>can be ignored.</a:t>
                </a:r>
              </a:p>
              <a:p>
                <a:pPr algn="ctr"/>
                <a:r>
                  <a:rPr lang="en-US" b="1" dirty="0">
                    <a:solidFill>
                      <a:srgbClr val="0070C0"/>
                    </a:solidFill>
                  </a:rPr>
                  <a:t>Pooled Regression works!</a:t>
                </a:r>
              </a:p>
            </p:txBody>
          </p:sp>
        </mc:Choice>
        <mc:Fallback xmlns="">
          <p:sp>
            <p:nvSpPr>
              <p:cNvPr id="9" name="Rectangle 8">
                <a:extLst>
                  <a:ext uri="{FF2B5EF4-FFF2-40B4-BE49-F238E27FC236}">
                    <a16:creationId xmlns:a16="http://schemas.microsoft.com/office/drawing/2014/main" id="{9DA4CA45-1018-47C0-B475-EFB7348E9FA3}"/>
                  </a:ext>
                </a:extLst>
              </p:cNvPr>
              <p:cNvSpPr>
                <a:spLocks noRot="1" noChangeAspect="1" noMove="1" noResize="1" noEditPoints="1" noAdjustHandles="1" noChangeArrowheads="1" noChangeShapeType="1" noTextEdit="1"/>
              </p:cNvSpPr>
              <p:nvPr/>
            </p:nvSpPr>
            <p:spPr>
              <a:xfrm>
                <a:off x="2736492" y="4695966"/>
                <a:ext cx="2488557" cy="1908974"/>
              </a:xfrm>
              <a:prstGeom prst="rect">
                <a:avLst/>
              </a:prstGeom>
              <a:blipFill>
                <a:blip r:embed="rId3"/>
                <a:stretch>
                  <a:fillRect/>
                </a:stretch>
              </a:blipFill>
              <a:ln>
                <a:solidFill>
                  <a:schemeClr val="tx1"/>
                </a:solidFill>
              </a:ln>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FCC89295-3680-4C80-9FBE-4CD7A2663662}"/>
              </a:ext>
            </a:extLst>
          </p:cNvPr>
          <p:cNvCxnSpPr>
            <a:cxnSpLocks/>
            <a:stCxn id="7" idx="2"/>
            <a:endCxn id="8" idx="0"/>
          </p:cNvCxnSpPr>
          <p:nvPr/>
        </p:nvCxnSpPr>
        <p:spPr>
          <a:xfrm rot="16200000" flipH="1">
            <a:off x="6918012" y="3425896"/>
            <a:ext cx="471207" cy="2115230"/>
          </a:xfrm>
          <a:prstGeom prst="bentConnector3">
            <a:avLst/>
          </a:prstGeom>
          <a:ln w="19050">
            <a:tailEnd type="triangle"/>
          </a:ln>
        </p:spPr>
        <p:style>
          <a:lnRef idx="1">
            <a:schemeClr val="dk1"/>
          </a:lnRef>
          <a:fillRef idx="0">
            <a:schemeClr val="dk1"/>
          </a:fillRef>
          <a:effectRef idx="0">
            <a:schemeClr val="dk1"/>
          </a:effectRef>
          <a:fontRef idx="minor">
            <a:schemeClr val="tx1"/>
          </a:fontRef>
        </p:style>
      </p:cxnSp>
      <p:cxnSp>
        <p:nvCxnSpPr>
          <p:cNvPr id="13" name="Connector: Elbow 12">
            <a:extLst>
              <a:ext uri="{FF2B5EF4-FFF2-40B4-BE49-F238E27FC236}">
                <a16:creationId xmlns:a16="http://schemas.microsoft.com/office/drawing/2014/main" id="{EA72D20A-F787-46C6-A842-2896B9F28F0C}"/>
              </a:ext>
            </a:extLst>
          </p:cNvPr>
          <p:cNvCxnSpPr>
            <a:cxnSpLocks/>
            <a:stCxn id="7" idx="2"/>
            <a:endCxn id="9" idx="0"/>
          </p:cNvCxnSpPr>
          <p:nvPr/>
        </p:nvCxnSpPr>
        <p:spPr>
          <a:xfrm rot="5400000">
            <a:off x="4814357" y="3414323"/>
            <a:ext cx="448058" cy="2115229"/>
          </a:xfrm>
          <a:prstGeom prst="bentConnector3">
            <a:avLst>
              <a:gd name="adj1" fmla="val 50000"/>
            </a:avLst>
          </a:prstGeom>
          <a:ln w="19050">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F1C6C783-AAFC-46DA-9325-D13A88AC6DB1}"/>
              </a:ext>
            </a:extLst>
          </p:cNvPr>
          <p:cNvSpPr txBox="1"/>
          <p:nvPr/>
        </p:nvSpPr>
        <p:spPr>
          <a:xfrm>
            <a:off x="6678592" y="4132162"/>
            <a:ext cx="457176" cy="369332"/>
          </a:xfrm>
          <a:prstGeom prst="rect">
            <a:avLst/>
          </a:prstGeom>
          <a:noFill/>
        </p:spPr>
        <p:txBody>
          <a:bodyPr wrap="none" rtlCol="0">
            <a:spAutoFit/>
          </a:bodyPr>
          <a:lstStyle/>
          <a:p>
            <a:r>
              <a:rPr lang="en-US" dirty="0"/>
              <a:t>No</a:t>
            </a:r>
          </a:p>
        </p:txBody>
      </p:sp>
      <p:sp>
        <p:nvSpPr>
          <p:cNvPr id="18" name="TextBox 17">
            <a:extLst>
              <a:ext uri="{FF2B5EF4-FFF2-40B4-BE49-F238E27FC236}">
                <a16:creationId xmlns:a16="http://schemas.microsoft.com/office/drawing/2014/main" id="{068C92A9-A5F1-4E1B-B326-27817270ADEB}"/>
              </a:ext>
            </a:extLst>
          </p:cNvPr>
          <p:cNvSpPr txBox="1"/>
          <p:nvPr/>
        </p:nvSpPr>
        <p:spPr>
          <a:xfrm>
            <a:off x="5117941" y="4110940"/>
            <a:ext cx="515462" cy="369332"/>
          </a:xfrm>
          <a:prstGeom prst="rect">
            <a:avLst/>
          </a:prstGeom>
          <a:noFill/>
        </p:spPr>
        <p:txBody>
          <a:bodyPr wrap="none" rtlCol="0">
            <a:spAutoFit/>
          </a:bodyPr>
          <a:lstStyle/>
          <a:p>
            <a:r>
              <a:rPr lang="en-US" dirty="0"/>
              <a:t>Yes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462BC8DB-C7C9-4BF7-B32A-613E90FA4FE2}"/>
                  </a:ext>
                </a:extLst>
              </p:cNvPr>
              <p:cNvSpPr/>
              <p:nvPr/>
            </p:nvSpPr>
            <p:spPr>
              <a:xfrm>
                <a:off x="9074551" y="1296364"/>
                <a:ext cx="2662177" cy="167832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Recall that</a:t>
                </a:r>
              </a:p>
              <a:p>
                <a:pPr algn="ct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0" smtClean="0">
                              <a:latin typeface="Cambria Math" panose="02040503050406030204" pitchFamily="18" charset="0"/>
                            </a:rPr>
                            <m:t>𝛜</m:t>
                          </m:r>
                        </m:e>
                        <m:sup>
                          <m:r>
                            <a:rPr lang="en-US" b="1" i="0" smtClean="0">
                              <a:latin typeface="Cambria Math" panose="02040503050406030204" pitchFamily="18" charset="0"/>
                            </a:rPr>
                            <m:t>𝐏𝐨𝐨𝐥𝐞𝐝</m:t>
                          </m:r>
                        </m:sup>
                      </m:sSup>
                      <m:r>
                        <a:rPr lang="en-US" b="0" i="0" smtClean="0">
                          <a:latin typeface="Cambria Math" panose="02040503050406030204" pitchFamily="18" charset="0"/>
                        </a:rPr>
                        <m:t>=</m:t>
                      </m:r>
                      <m:sSub>
                        <m:sSubPr>
                          <m:ctrlPr>
                            <a:rPr lang="en-US" b="1" i="1" smtClean="0">
                              <a:latin typeface="Cambria Math" panose="02040503050406030204" pitchFamily="18" charset="0"/>
                            </a:rPr>
                          </m:ctrlPr>
                        </m:sSubPr>
                        <m:e>
                          <m:r>
                            <a:rPr lang="en-US" b="1" i="0" smtClean="0">
                              <a:latin typeface="Cambria Math" panose="02040503050406030204" pitchFamily="18" charset="0"/>
                            </a:rPr>
                            <m:t>𝐔</m:t>
                          </m:r>
                        </m:e>
                        <m:sub>
                          <m:r>
                            <a:rPr lang="en-US" b="1" i="0" smtClean="0">
                              <a:latin typeface="Cambria Math" panose="02040503050406030204" pitchFamily="18" charset="0"/>
                            </a:rPr>
                            <m:t>𝐢</m:t>
                          </m:r>
                        </m:sub>
                      </m:sSub>
                      <m:r>
                        <a:rPr lang="en-US" b="0" i="0" smtClean="0">
                          <a:latin typeface="Cambria Math" panose="02040503050406030204" pitchFamily="18" charset="0"/>
                        </a:rPr>
                        <m:t>+</m:t>
                      </m:r>
                      <m:r>
                        <a:rPr lang="en-US" b="1" i="1" smtClean="0">
                          <a:latin typeface="Cambria Math" panose="02040503050406030204" pitchFamily="18" charset="0"/>
                        </a:rPr>
                        <m:t>𝝐</m:t>
                      </m:r>
                    </m:oMath>
                    <m:oMath xmlns:m="http://schemas.openxmlformats.org/officeDocument/2006/math">
                      <m:r>
                        <a:rPr lang="en-US" b="1" i="0" smtClean="0">
                          <a:latin typeface="Cambria Math" panose="02040503050406030204" pitchFamily="18" charset="0"/>
                        </a:rPr>
                        <m:t>𝐛</m:t>
                      </m:r>
                      <m:r>
                        <a:rPr lang="en-US" b="0" i="1" smtClean="0">
                          <a:latin typeface="Cambria Math" panose="02040503050406030204" pitchFamily="18" charset="0"/>
                        </a:rPr>
                        <m:t>=</m:t>
                      </m:r>
                      <m:r>
                        <a:rPr lang="en-US" b="1" i="0" smtClean="0">
                          <a:latin typeface="Cambria Math" panose="02040503050406030204" pitchFamily="18" charset="0"/>
                        </a:rPr>
                        <m:t>𝛃</m:t>
                      </m:r>
                      <m:r>
                        <a:rPr lang="en-US" b="0" i="1" smtClean="0">
                          <a:latin typeface="Cambria Math" panose="02040503050406030204" pitchFamily="18" charset="0"/>
                        </a:rPr>
                        <m:t>+</m:t>
                      </m:r>
                      <m:sSup>
                        <m:sSupPr>
                          <m:ctrlPr>
                            <a:rPr lang="en-US" b="1" i="1" smtClean="0">
                              <a:latin typeface="Cambria Math" panose="02040503050406030204" pitchFamily="18" charset="0"/>
                            </a:rPr>
                          </m:ctrlPr>
                        </m:sSupPr>
                        <m:e>
                          <m:d>
                            <m:dPr>
                              <m:ctrlPr>
                                <a:rPr lang="en-US" b="1" i="1" smtClean="0">
                                  <a:latin typeface="Cambria Math" panose="02040503050406030204" pitchFamily="18" charset="0"/>
                                </a:rPr>
                              </m:ctrlPr>
                            </m:dPr>
                            <m:e>
                              <m:sSup>
                                <m:sSupPr>
                                  <m:ctrlPr>
                                    <a:rPr lang="en-US" b="1" i="1" smtClean="0">
                                      <a:latin typeface="Cambria Math" panose="02040503050406030204" pitchFamily="18" charset="0"/>
                                    </a:rPr>
                                  </m:ctrlPr>
                                </m:sSupPr>
                                <m:e>
                                  <m:r>
                                    <a:rPr lang="en-US" b="1" i="0" smtClean="0">
                                      <a:latin typeface="Cambria Math" panose="02040503050406030204" pitchFamily="18" charset="0"/>
                                    </a:rPr>
                                    <m:t>𝐗</m:t>
                                  </m:r>
                                </m:e>
                                <m:sup>
                                  <m:r>
                                    <a:rPr lang="en-US" b="1" i="0" smtClean="0">
                                      <a:latin typeface="Cambria Math" panose="02040503050406030204" pitchFamily="18" charset="0"/>
                                    </a:rPr>
                                    <m:t>𝐓</m:t>
                                  </m:r>
                                </m:sup>
                              </m:sSup>
                              <m:r>
                                <a:rPr lang="en-US" b="1" i="0" smtClean="0">
                                  <a:latin typeface="Cambria Math" panose="02040503050406030204" pitchFamily="18" charset="0"/>
                                </a:rPr>
                                <m:t>𝐗</m:t>
                              </m:r>
                            </m:e>
                          </m:d>
                        </m:e>
                        <m:sup>
                          <m:r>
                            <a:rPr lang="en-US" b="1" i="0" smtClean="0">
                              <a:latin typeface="Cambria Math" panose="02040503050406030204" pitchFamily="18" charset="0"/>
                            </a:rPr>
                            <m:t>−</m:t>
                          </m:r>
                          <m:r>
                            <a:rPr lang="en-US" b="1" i="0" smtClean="0">
                              <a:latin typeface="Cambria Math" panose="02040503050406030204" pitchFamily="18" charset="0"/>
                            </a:rPr>
                            <m:t>𝟏</m:t>
                          </m:r>
                        </m:sup>
                      </m:sSup>
                      <m:sSup>
                        <m:sSupPr>
                          <m:ctrlPr>
                            <a:rPr lang="en-US" b="1" i="1" smtClean="0">
                              <a:latin typeface="Cambria Math" panose="02040503050406030204" pitchFamily="18" charset="0"/>
                            </a:rPr>
                          </m:ctrlPr>
                        </m:sSupPr>
                        <m:e>
                          <m:r>
                            <a:rPr lang="en-US" b="1" i="0" smtClean="0">
                              <a:latin typeface="Cambria Math" panose="02040503050406030204" pitchFamily="18" charset="0"/>
                            </a:rPr>
                            <m:t>𝐗</m:t>
                          </m:r>
                        </m:e>
                        <m:sup>
                          <m:r>
                            <a:rPr lang="en-US" b="1" i="0" smtClean="0">
                              <a:latin typeface="Cambria Math" panose="02040503050406030204" pitchFamily="18" charset="0"/>
                            </a:rPr>
                            <m:t>𝐓</m:t>
                          </m:r>
                        </m:sup>
                      </m:sSup>
                      <m:r>
                        <a:rPr lang="en-US" b="1" i="0" smtClean="0">
                          <a:latin typeface="Cambria Math" panose="02040503050406030204" pitchFamily="18" charset="0"/>
                        </a:rPr>
                        <m:t>𝐔</m:t>
                      </m:r>
                    </m:oMath>
                  </m:oMathPara>
                </a14:m>
                <a:endParaRPr lang="en-US" b="1" dirty="0"/>
              </a:p>
              <a:p>
                <a:pPr algn="ctr"/>
                <a:r>
                  <a:rPr lang="en-US" dirty="0"/>
                  <a:t>What happens if </a:t>
                </a:r>
                <a14:m>
                  <m:oMath xmlns:m="http://schemas.openxmlformats.org/officeDocument/2006/math">
                    <m:r>
                      <a:rPr lang="en-US" b="1" i="0" smtClean="0">
                        <a:latin typeface="Cambria Math" panose="02040503050406030204" pitchFamily="18" charset="0"/>
                      </a:rPr>
                      <m:t>𝐔</m:t>
                    </m:r>
                    <m:r>
                      <a:rPr lang="en-US" b="0" i="1" smtClean="0">
                        <a:latin typeface="Cambria Math" panose="02040503050406030204" pitchFamily="18" charset="0"/>
                      </a:rPr>
                      <m:t>=0</m:t>
                    </m:r>
                    <m:r>
                      <a:rPr lang="en-US" b="0" i="0" smtClean="0">
                        <a:latin typeface="Cambria Math" panose="02040503050406030204" pitchFamily="18" charset="0"/>
                      </a:rPr>
                      <m:t>?</m:t>
                    </m:r>
                  </m:oMath>
                </a14:m>
                <a:endParaRPr lang="en-US" dirty="0"/>
              </a:p>
            </p:txBody>
          </p:sp>
        </mc:Choice>
        <mc:Fallback xmlns="">
          <p:sp>
            <p:nvSpPr>
              <p:cNvPr id="3" name="Rectangle 2">
                <a:extLst>
                  <a:ext uri="{FF2B5EF4-FFF2-40B4-BE49-F238E27FC236}">
                    <a16:creationId xmlns:a16="http://schemas.microsoft.com/office/drawing/2014/main" id="{462BC8DB-C7C9-4BF7-B32A-613E90FA4FE2}"/>
                  </a:ext>
                </a:extLst>
              </p:cNvPr>
              <p:cNvSpPr>
                <a:spLocks noRot="1" noChangeAspect="1" noMove="1" noResize="1" noEditPoints="1" noAdjustHandles="1" noChangeArrowheads="1" noChangeShapeType="1" noTextEdit="1"/>
              </p:cNvSpPr>
              <p:nvPr/>
            </p:nvSpPr>
            <p:spPr>
              <a:xfrm>
                <a:off x="9074551" y="1296364"/>
                <a:ext cx="2662177" cy="1678329"/>
              </a:xfrm>
              <a:prstGeom prst="rect">
                <a:avLst/>
              </a:prstGeom>
              <a:blipFill>
                <a:blip r:embed="rId4"/>
                <a:stretch>
                  <a:fillRect/>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255421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F02EE-2304-41C1-8D11-918240B746EC}"/>
              </a:ext>
            </a:extLst>
          </p:cNvPr>
          <p:cNvSpPr>
            <a:spLocks noGrp="1"/>
          </p:cNvSpPr>
          <p:nvPr>
            <p:ph type="title"/>
          </p:nvPr>
        </p:nvSpPr>
        <p:spPr/>
        <p:txBody>
          <a:bodyPr/>
          <a:lstStyle/>
          <a:p>
            <a:r>
              <a:rPr lang="en-US" dirty="0"/>
              <a:t>Breusch-</a:t>
            </a:r>
            <a:r>
              <a:rPr lang="en-US" dirty="0" err="1"/>
              <a:t>PagaN</a:t>
            </a:r>
            <a:r>
              <a:rPr lang="en-US" dirty="0"/>
              <a:t> </a:t>
            </a:r>
            <a:r>
              <a:rPr lang="en-US" dirty="0" err="1"/>
              <a:t>lagrange</a:t>
            </a:r>
            <a:r>
              <a:rPr lang="en-US" dirty="0"/>
              <a:t> multipliers test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7F0DA72-4FAC-4688-A79A-DEC08A526721}"/>
                  </a:ext>
                </a:extLst>
              </p:cNvPr>
              <p:cNvSpPr txBox="1"/>
              <p:nvPr/>
            </p:nvSpPr>
            <p:spPr>
              <a:xfrm>
                <a:off x="2488556" y="2833580"/>
                <a:ext cx="6926833" cy="11908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200" i="1" smtClean="0">
                              <a:latin typeface="Cambria Math" panose="02040503050406030204" pitchFamily="18" charset="0"/>
                            </a:rPr>
                          </m:ctrlPr>
                        </m:dPr>
                        <m:e>
                          <m:m>
                            <m:mPr>
                              <m:mcs>
                                <m:mc>
                                  <m:mcPr>
                                    <m:count m:val="3"/>
                                    <m:mcJc m:val="center"/>
                                  </m:mcPr>
                                </m:mc>
                              </m:mcs>
                              <m:ctrlPr>
                                <a:rPr lang="en-US" sz="3200" i="1" smtClean="0">
                                  <a:latin typeface="Cambria Math" panose="02040503050406030204" pitchFamily="18" charset="0"/>
                                </a:rPr>
                              </m:ctrlPr>
                            </m:mPr>
                            <m:mr>
                              <m:e>
                                <m:sSub>
                                  <m:sSubPr>
                                    <m:ctrlPr>
                                      <a:rPr lang="en-US" sz="3200" b="0" i="1" smtClean="0">
                                        <a:latin typeface="Cambria Math" panose="02040503050406030204" pitchFamily="18" charset="0"/>
                                      </a:rPr>
                                    </m:ctrlPr>
                                  </m:sSubPr>
                                  <m:e>
                                    <m:r>
                                      <m:rPr>
                                        <m:brk m:alnAt="7"/>
                                      </m:rPr>
                                      <a:rPr lang="en-US" sz="3200" b="0" i="1" smtClean="0">
                                        <a:latin typeface="Cambria Math" panose="02040503050406030204" pitchFamily="18" charset="0"/>
                                      </a:rPr>
                                      <m:t>𝐻</m:t>
                                    </m:r>
                                  </m:e>
                                  <m:sub>
                                    <m:r>
                                      <m:rPr>
                                        <m:brk m:alnAt="7"/>
                                      </m:rPr>
                                      <a:rPr lang="en-US" sz="3200" b="0" i="1" smtClean="0">
                                        <a:latin typeface="Cambria Math" panose="02040503050406030204" pitchFamily="18" charset="0"/>
                                      </a:rPr>
                                      <m:t>0</m:t>
                                    </m:r>
                                  </m:sub>
                                </m:sSub>
                                <m:r>
                                  <m:rPr>
                                    <m:brk m:alnAt="7"/>
                                  </m:rPr>
                                  <a:rPr lang="en-US" sz="3200" b="0" i="1" smtClean="0">
                                    <a:latin typeface="Cambria Math" panose="02040503050406030204" pitchFamily="18" charset="0"/>
                                  </a:rPr>
                                  <m:t>:</m:t>
                                </m:r>
                              </m:e>
                              <m:e>
                                <m:r>
                                  <a:rPr lang="en-US" sz="3200" b="1" i="0" smtClean="0">
                                    <a:latin typeface="Cambria Math" panose="02040503050406030204" pitchFamily="18" charset="0"/>
                                  </a:rPr>
                                  <m:t>𝐔</m:t>
                                </m:r>
                                <m:r>
                                  <a:rPr lang="en-US" sz="3200" b="0" i="1" smtClean="0">
                                    <a:latin typeface="Cambria Math" panose="02040503050406030204" pitchFamily="18" charset="0"/>
                                  </a:rPr>
                                  <m:t>=0</m:t>
                                </m:r>
                              </m:e>
                              <m:e>
                                <m:r>
                                  <m:rPr>
                                    <m:sty m:val="p"/>
                                  </m:rPr>
                                  <a:rPr lang="en-US" sz="3200" b="0" i="0" smtClean="0">
                                    <a:latin typeface="Cambria Math" panose="02040503050406030204" pitchFamily="18" charset="0"/>
                                  </a:rPr>
                                  <m:t>Use</m:t>
                                </m:r>
                                <m:r>
                                  <a:rPr lang="en-US" sz="3200" b="0" i="0" smtClean="0">
                                    <a:latin typeface="Cambria Math" panose="02040503050406030204" pitchFamily="18" charset="0"/>
                                  </a:rPr>
                                  <m:t> </m:t>
                                </m:r>
                                <m:r>
                                  <m:rPr>
                                    <m:sty m:val="p"/>
                                  </m:rPr>
                                  <a:rPr lang="en-US" sz="3200" b="0" i="0" smtClean="0">
                                    <a:latin typeface="Cambria Math" panose="02040503050406030204" pitchFamily="18" charset="0"/>
                                  </a:rPr>
                                  <m:t>Pooled</m:t>
                                </m:r>
                                <m:r>
                                  <a:rPr lang="en-US" sz="3200" b="0" i="0" smtClean="0">
                                    <a:latin typeface="Cambria Math" panose="02040503050406030204" pitchFamily="18" charset="0"/>
                                  </a:rPr>
                                  <m:t> </m:t>
                                </m:r>
                                <m:r>
                                  <m:rPr>
                                    <m:sty m:val="p"/>
                                  </m:rPr>
                                  <a:rPr lang="en-US" sz="3200" b="0" i="0" smtClean="0">
                                    <a:latin typeface="Cambria Math" panose="02040503050406030204" pitchFamily="18" charset="0"/>
                                  </a:rPr>
                                  <m:t>Regression</m:t>
                                </m:r>
                              </m:e>
                            </m:mr>
                            <m:m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𝐻</m:t>
                                    </m:r>
                                  </m:e>
                                  <m:sub>
                                    <m:r>
                                      <a:rPr lang="en-US" sz="3200" b="0" i="1" smtClean="0">
                                        <a:latin typeface="Cambria Math" panose="02040503050406030204" pitchFamily="18" charset="0"/>
                                      </a:rPr>
                                      <m:t>𝑎</m:t>
                                    </m:r>
                                  </m:sub>
                                </m:sSub>
                                <m:r>
                                  <a:rPr lang="en-US" sz="3200" b="0" i="1" smtClean="0">
                                    <a:latin typeface="Cambria Math" panose="02040503050406030204" pitchFamily="18" charset="0"/>
                                  </a:rPr>
                                  <m:t>:</m:t>
                                </m:r>
                              </m:e>
                              <m:e>
                                <m:r>
                                  <a:rPr lang="en-US" sz="3200" b="1">
                                    <a:latin typeface="Cambria Math" panose="02040503050406030204" pitchFamily="18" charset="0"/>
                                  </a:rPr>
                                  <m:t>𝐔</m:t>
                                </m:r>
                                <m:r>
                                  <a:rPr lang="en-US" sz="3200" b="0" i="1" smtClean="0">
                                    <a:latin typeface="Cambria Math" panose="02040503050406030204" pitchFamily="18" charset="0"/>
                                  </a:rPr>
                                  <m:t>≠</m:t>
                                </m:r>
                                <m:r>
                                  <a:rPr lang="en-US" sz="3200" i="1">
                                    <a:latin typeface="Cambria Math" panose="02040503050406030204" pitchFamily="18" charset="0"/>
                                  </a:rPr>
                                  <m:t>0</m:t>
                                </m:r>
                              </m:e>
                              <m:e>
                                <m:r>
                                  <m:rPr>
                                    <m:sty m:val="p"/>
                                  </m:rPr>
                                  <a:rPr lang="en-US" sz="3200" b="0" i="0" smtClean="0">
                                    <a:latin typeface="Cambria Math" panose="02040503050406030204" pitchFamily="18" charset="0"/>
                                  </a:rPr>
                                  <m:t>Try</m:t>
                                </m:r>
                                <m:r>
                                  <a:rPr lang="en-US" sz="3200" b="0" i="0" smtClean="0">
                                    <a:latin typeface="Cambria Math" panose="02040503050406030204" pitchFamily="18" charset="0"/>
                                  </a:rPr>
                                  <m:t> </m:t>
                                </m:r>
                                <m:r>
                                  <m:rPr>
                                    <m:sty m:val="p"/>
                                  </m:rPr>
                                  <a:rPr lang="en-US" sz="3200" b="0" i="0" smtClean="0">
                                    <a:latin typeface="Cambria Math" panose="02040503050406030204" pitchFamily="18" charset="0"/>
                                  </a:rPr>
                                  <m:t>Random</m:t>
                                </m:r>
                                <m:r>
                                  <a:rPr lang="en-US" sz="3200" b="0" i="0" smtClean="0">
                                    <a:latin typeface="Cambria Math" panose="02040503050406030204" pitchFamily="18" charset="0"/>
                                  </a:rPr>
                                  <m:t> </m:t>
                                </m:r>
                                <m:r>
                                  <m:rPr>
                                    <m:sty m:val="p"/>
                                  </m:rPr>
                                  <a:rPr lang="en-US" sz="3200" b="0" i="0" smtClean="0">
                                    <a:latin typeface="Cambria Math" panose="02040503050406030204" pitchFamily="18" charset="0"/>
                                  </a:rPr>
                                  <m:t>Effects</m:t>
                                </m:r>
                              </m:e>
                            </m:mr>
                          </m:m>
                        </m:e>
                      </m:d>
                    </m:oMath>
                  </m:oMathPara>
                </a14:m>
                <a:endParaRPr lang="en-US" sz="3200" dirty="0"/>
              </a:p>
            </p:txBody>
          </p:sp>
        </mc:Choice>
        <mc:Fallback xmlns="">
          <p:sp>
            <p:nvSpPr>
              <p:cNvPr id="4" name="TextBox 3">
                <a:extLst>
                  <a:ext uri="{FF2B5EF4-FFF2-40B4-BE49-F238E27FC236}">
                    <a16:creationId xmlns:a16="http://schemas.microsoft.com/office/drawing/2014/main" id="{77F0DA72-4FAC-4688-A79A-DEC08A526721}"/>
                  </a:ext>
                </a:extLst>
              </p:cNvPr>
              <p:cNvSpPr txBox="1">
                <a:spLocks noRot="1" noChangeAspect="1" noMove="1" noResize="1" noEditPoints="1" noAdjustHandles="1" noChangeArrowheads="1" noChangeShapeType="1" noTextEdit="1"/>
              </p:cNvSpPr>
              <p:nvPr/>
            </p:nvSpPr>
            <p:spPr>
              <a:xfrm>
                <a:off x="2488556" y="2833580"/>
                <a:ext cx="6926833" cy="1190839"/>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689665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79" name="Rectangle 78">
            <a:extLst>
              <a:ext uri="{FF2B5EF4-FFF2-40B4-BE49-F238E27FC236}">
                <a16:creationId xmlns:a16="http://schemas.microsoft.com/office/drawing/2014/main" id="{2FB82883-1DC0-4BE1-A607-009095F33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See the source image">
            <a:extLst>
              <a:ext uri="{FF2B5EF4-FFF2-40B4-BE49-F238E27FC236}">
                <a16:creationId xmlns:a16="http://schemas.microsoft.com/office/drawing/2014/main" id="{3761BF23-1B15-4523-9495-B723822DC79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7029" b="1797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9FA98EAA-A866-4C95-A2A8-44E46FBA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56000">
                <a:schemeClr val="tx1">
                  <a:alpha val="39000"/>
                </a:schemeClr>
              </a:gs>
              <a:gs pos="100000">
                <a:schemeClr val="tx1">
                  <a:alpha val="8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901C89-1A9C-49B2-8BC0-101DC4C96088}"/>
              </a:ext>
            </a:extLst>
          </p:cNvPr>
          <p:cNvSpPr>
            <a:spLocks noGrp="1"/>
          </p:cNvSpPr>
          <p:nvPr>
            <p:ph type="title"/>
          </p:nvPr>
        </p:nvSpPr>
        <p:spPr>
          <a:xfrm>
            <a:off x="2103121" y="4727173"/>
            <a:ext cx="7985759" cy="868823"/>
          </a:xfrm>
        </p:spPr>
        <p:txBody>
          <a:bodyPr vert="horz" lIns="91440" tIns="45720" rIns="91440" bIns="45720" rtlCol="0" anchor="b">
            <a:normAutofit/>
          </a:bodyPr>
          <a:lstStyle/>
          <a:p>
            <a:pPr algn="ctr"/>
            <a:r>
              <a:rPr lang="en-US" sz="4000" dirty="0">
                <a:solidFill>
                  <a:schemeClr val="bg1"/>
                </a:solidFill>
              </a:rPr>
              <a:t>How about an example?</a:t>
            </a:r>
          </a:p>
        </p:txBody>
      </p:sp>
    </p:spTree>
    <p:extLst>
      <p:ext uri="{BB962C8B-B14F-4D97-AF65-F5344CB8AC3E}">
        <p14:creationId xmlns:p14="http://schemas.microsoft.com/office/powerpoint/2010/main" val="30414695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13">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15">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B277813-BD20-4CBD-BD64-17E8D6692BBE}"/>
              </a:ext>
            </a:extLst>
          </p:cNvPr>
          <p:cNvSpPr>
            <a:spLocks noGrp="1"/>
          </p:cNvSpPr>
          <p:nvPr>
            <p:ph type="title"/>
          </p:nvPr>
        </p:nvSpPr>
        <p:spPr>
          <a:xfrm>
            <a:off x="601255" y="702155"/>
            <a:ext cx="3409783" cy="1300365"/>
          </a:xfrm>
        </p:spPr>
        <p:txBody>
          <a:bodyPr>
            <a:normAutofit/>
          </a:bodyPr>
          <a:lstStyle/>
          <a:p>
            <a:pPr>
              <a:lnSpc>
                <a:spcPct val="90000"/>
              </a:lnSpc>
            </a:pPr>
            <a:r>
              <a:rPr lang="en-US" sz="2200" dirty="0">
                <a:solidFill>
                  <a:srgbClr val="FFFFFF"/>
                </a:solidFill>
              </a:rPr>
              <a:t>Is investment determined by company value?</a:t>
            </a:r>
            <a:br>
              <a:rPr lang="en-US" sz="2200" dirty="0">
                <a:solidFill>
                  <a:srgbClr val="FFFFFF"/>
                </a:solidFill>
              </a:rPr>
            </a:br>
            <a:r>
              <a:rPr lang="en-US" sz="2000" dirty="0">
                <a:solidFill>
                  <a:schemeClr val="accent2"/>
                </a:solidFill>
              </a:rPr>
              <a:t> The Grunfeld dataset</a:t>
            </a:r>
          </a:p>
        </p:txBody>
      </p:sp>
      <p:sp>
        <p:nvSpPr>
          <p:cNvPr id="40" name="Content Placeholder 6">
            <a:extLst>
              <a:ext uri="{FF2B5EF4-FFF2-40B4-BE49-F238E27FC236}">
                <a16:creationId xmlns:a16="http://schemas.microsoft.com/office/drawing/2014/main" id="{C3454F3A-1667-4F7B-8B82-8C9061601212}"/>
              </a:ext>
            </a:extLst>
          </p:cNvPr>
          <p:cNvSpPr>
            <a:spLocks noGrp="1"/>
          </p:cNvSpPr>
          <p:nvPr>
            <p:ph idx="1"/>
          </p:nvPr>
        </p:nvSpPr>
        <p:spPr>
          <a:xfrm>
            <a:off x="601255" y="2177142"/>
            <a:ext cx="3409782" cy="3823607"/>
          </a:xfrm>
        </p:spPr>
        <p:txBody>
          <a:bodyPr>
            <a:normAutofit/>
          </a:bodyPr>
          <a:lstStyle/>
          <a:p>
            <a:pPr marL="0" indent="0">
              <a:buNone/>
            </a:pPr>
            <a:r>
              <a:rPr lang="en-US" dirty="0">
                <a:solidFill>
                  <a:srgbClr val="FFFFFF"/>
                </a:solidFill>
              </a:rPr>
              <a:t>library("</a:t>
            </a:r>
            <a:r>
              <a:rPr lang="en-US" dirty="0" err="1">
                <a:solidFill>
                  <a:srgbClr val="FFFFFF"/>
                </a:solidFill>
              </a:rPr>
              <a:t>plm</a:t>
            </a:r>
            <a:r>
              <a:rPr lang="en-US" dirty="0">
                <a:solidFill>
                  <a:srgbClr val="FFFFFF"/>
                </a:solidFill>
              </a:rPr>
              <a:t>")</a:t>
            </a:r>
          </a:p>
          <a:p>
            <a:pPr marL="0" indent="0">
              <a:buNone/>
            </a:pPr>
            <a:r>
              <a:rPr lang="en-US" dirty="0">
                <a:solidFill>
                  <a:srgbClr val="FFFFFF"/>
                </a:solidFill>
              </a:rPr>
              <a:t>library("stargazer")</a:t>
            </a:r>
          </a:p>
          <a:p>
            <a:pPr marL="0" indent="0">
              <a:buNone/>
            </a:pPr>
            <a:r>
              <a:rPr lang="en-US" dirty="0">
                <a:solidFill>
                  <a:srgbClr val="FFFF00"/>
                </a:solidFill>
              </a:rPr>
              <a:t>pooled &lt;- </a:t>
            </a:r>
            <a:r>
              <a:rPr lang="en-US" dirty="0" err="1">
                <a:solidFill>
                  <a:srgbClr val="FFFF00"/>
                </a:solidFill>
              </a:rPr>
              <a:t>plm</a:t>
            </a:r>
            <a:r>
              <a:rPr lang="en-US" dirty="0">
                <a:solidFill>
                  <a:srgbClr val="FFFF00"/>
                </a:solidFill>
              </a:rPr>
              <a:t>(inv ~ value + capital, data=Grunfeld, model='pooling')</a:t>
            </a:r>
          </a:p>
        </p:txBody>
      </p:sp>
      <p:pic>
        <p:nvPicPr>
          <p:cNvPr id="9" name="Picture 8">
            <a:extLst>
              <a:ext uri="{FF2B5EF4-FFF2-40B4-BE49-F238E27FC236}">
                <a16:creationId xmlns:a16="http://schemas.microsoft.com/office/drawing/2014/main" id="{5460E16C-0E1D-4D66-8060-AC4FCE166E2C}"/>
              </a:ext>
            </a:extLst>
          </p:cNvPr>
          <p:cNvPicPr>
            <a:picLocks noChangeAspect="1"/>
          </p:cNvPicPr>
          <p:nvPr/>
        </p:nvPicPr>
        <p:blipFill>
          <a:blip r:embed="rId3"/>
          <a:stretch>
            <a:fillRect/>
          </a:stretch>
        </p:blipFill>
        <p:spPr>
          <a:xfrm>
            <a:off x="5598355" y="936141"/>
            <a:ext cx="4819255" cy="496830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74520558"/>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2FB82883-1DC0-4BE1-A607-009095F33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774041A2-ACC0-4B55-87C7-280075A8797A}"/>
              </a:ext>
            </a:extLst>
          </p:cNvPr>
          <p:cNvPicPr>
            <a:picLocks noGrp="1" noChangeAspect="1"/>
          </p:cNvPicPr>
          <p:nvPr>
            <p:ph idx="1"/>
          </p:nvPr>
        </p:nvPicPr>
        <p:blipFill rotWithShape="1">
          <a:blip r:embed="rId2"/>
          <a:srcRect/>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9FA98EAA-A866-4C95-A2A8-44E46FBA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56000">
                <a:schemeClr val="tx1">
                  <a:alpha val="39000"/>
                </a:schemeClr>
              </a:gs>
              <a:gs pos="100000">
                <a:schemeClr val="tx1">
                  <a:alpha val="8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77007A5-639C-49E6-BE4C-984D1D4E736D}"/>
                  </a:ext>
                </a:extLst>
              </p:cNvPr>
              <p:cNvSpPr>
                <a:spLocks noGrp="1"/>
              </p:cNvSpPr>
              <p:nvPr>
                <p:ph type="title"/>
              </p:nvPr>
            </p:nvSpPr>
            <p:spPr>
              <a:xfrm>
                <a:off x="2103121" y="4727173"/>
                <a:ext cx="7985759" cy="868823"/>
              </a:xfrm>
            </p:spPr>
            <p:txBody>
              <a:bodyPr vert="horz" lIns="91440" tIns="45720" rIns="91440" bIns="45720" rtlCol="0" anchor="b">
                <a:normAutofit fontScale="90000"/>
              </a:bodyPr>
              <a:lstStyle/>
              <a:p>
                <a:pPr algn="ctr"/>
                <a:r>
                  <a:rPr lang="en-US" sz="4000" b="0" kern="1200" cap="all" dirty="0">
                    <a:solidFill>
                      <a:srgbClr val="FFFFFF">
                        <a:alpha val="90000"/>
                      </a:srgbClr>
                    </a:solidFill>
                    <a:latin typeface="+mj-lt"/>
                    <a:ea typeface="+mj-ea"/>
                    <a:cs typeface="+mj-cs"/>
                  </a:rPr>
                  <a:t>What if we try to capture </a:t>
                </a:r>
                <a14:m>
                  <m:oMath xmlns:m="http://schemas.openxmlformats.org/officeDocument/2006/math">
                    <m:sSub>
                      <m:sSubPr>
                        <m:ctrlPr>
                          <a:rPr lang="en-US" sz="4000" b="0" i="1" kern="1200" cap="all">
                            <a:solidFill>
                              <a:srgbClr val="FFFFFF">
                                <a:alpha val="90000"/>
                              </a:srgbClr>
                            </a:solidFill>
                            <a:latin typeface="Cambria Math" panose="02040503050406030204" pitchFamily="18" charset="0"/>
                            <a:ea typeface="+mj-ea"/>
                            <a:cs typeface="+mj-cs"/>
                          </a:rPr>
                        </m:ctrlPr>
                      </m:sSubPr>
                      <m:e>
                        <m:r>
                          <a:rPr lang="en-US" sz="4000" b="0" i="1" kern="1200" cap="all">
                            <a:solidFill>
                              <a:srgbClr val="FFFFFF">
                                <a:alpha val="90000"/>
                              </a:srgbClr>
                            </a:solidFill>
                            <a:latin typeface="Cambria Math" panose="02040503050406030204" pitchFamily="18" charset="0"/>
                            <a:ea typeface="+mj-ea"/>
                            <a:cs typeface="+mj-cs"/>
                          </a:rPr>
                          <m:t>𝑈</m:t>
                        </m:r>
                      </m:e>
                      <m:sub>
                        <m:r>
                          <a:rPr lang="en-US" sz="4000" b="0" i="1" kern="1200" cap="all">
                            <a:solidFill>
                              <a:srgbClr val="FFFFFF">
                                <a:alpha val="90000"/>
                              </a:srgbClr>
                            </a:solidFill>
                            <a:latin typeface="Cambria Math" panose="02040503050406030204" pitchFamily="18" charset="0"/>
                            <a:ea typeface="+mj-ea"/>
                            <a:cs typeface="+mj-cs"/>
                          </a:rPr>
                          <m:t>𝑖</m:t>
                        </m:r>
                      </m:sub>
                    </m:sSub>
                  </m:oMath>
                </a14:m>
                <a:r>
                  <a:rPr lang="en-US" sz="4000" b="0" kern="1200" cap="all" dirty="0">
                    <a:solidFill>
                      <a:srgbClr val="FFFFFF">
                        <a:alpha val="90000"/>
                      </a:srgbClr>
                    </a:solidFill>
                    <a:latin typeface="+mj-lt"/>
                    <a:ea typeface="+mj-ea"/>
                    <a:cs typeface="+mj-cs"/>
                  </a:rPr>
                  <a:t> by using a dummy for each</a:t>
                </a:r>
                <a14:m>
                  <m:oMath xmlns:m="http://schemas.openxmlformats.org/officeDocument/2006/math">
                    <m:r>
                      <a:rPr lang="en-US" sz="4000" b="0" i="0" kern="1200" cap="all">
                        <a:solidFill>
                          <a:srgbClr val="FFFFFF">
                            <a:alpha val="90000"/>
                          </a:srgbClr>
                        </a:solidFill>
                        <a:latin typeface="Cambria Math" panose="02040503050406030204" pitchFamily="18" charset="0"/>
                        <a:ea typeface="+mj-ea"/>
                        <a:cs typeface="+mj-cs"/>
                      </a:rPr>
                      <m:t> </m:t>
                    </m:r>
                    <m:r>
                      <a:rPr lang="en-US" sz="4000" b="0" i="1" kern="1200" cap="all">
                        <a:solidFill>
                          <a:srgbClr val="FFFFFF">
                            <a:alpha val="90000"/>
                          </a:srgbClr>
                        </a:solidFill>
                        <a:latin typeface="Cambria Math" panose="02040503050406030204" pitchFamily="18" charset="0"/>
                        <a:ea typeface="+mj-ea"/>
                        <a:cs typeface="+mj-cs"/>
                      </a:rPr>
                      <m:t>𝑖</m:t>
                    </m:r>
                  </m:oMath>
                </a14:m>
                <a:r>
                  <a:rPr lang="en-US" sz="4000" b="0" kern="1200" cap="all" dirty="0">
                    <a:solidFill>
                      <a:srgbClr val="FFFFFF">
                        <a:alpha val="90000"/>
                      </a:srgbClr>
                    </a:solidFill>
                    <a:latin typeface="+mj-lt"/>
                    <a:ea typeface="+mj-ea"/>
                    <a:cs typeface="+mj-cs"/>
                  </a:rPr>
                  <a:t>?</a:t>
                </a:r>
                <a:endParaRPr lang="en-US" sz="4000" dirty="0">
                  <a:solidFill>
                    <a:schemeClr val="bg1"/>
                  </a:solidFill>
                </a:endParaRPr>
              </a:p>
            </p:txBody>
          </p:sp>
        </mc:Choice>
        <mc:Fallback xmlns="">
          <p:sp>
            <p:nvSpPr>
              <p:cNvPr id="2" name="Title 1">
                <a:extLst>
                  <a:ext uri="{FF2B5EF4-FFF2-40B4-BE49-F238E27FC236}">
                    <a16:creationId xmlns:a16="http://schemas.microsoft.com/office/drawing/2014/main" id="{D77007A5-639C-49E6-BE4C-984D1D4E736D}"/>
                  </a:ext>
                </a:extLst>
              </p:cNvPr>
              <p:cNvSpPr>
                <a:spLocks noGrp="1" noRot="1" noChangeAspect="1" noMove="1" noResize="1" noEditPoints="1" noAdjustHandles="1" noChangeArrowheads="1" noChangeShapeType="1" noTextEdit="1"/>
              </p:cNvSpPr>
              <p:nvPr>
                <p:ph type="title"/>
              </p:nvPr>
            </p:nvSpPr>
            <p:spPr>
              <a:xfrm>
                <a:off x="2103121" y="4727173"/>
                <a:ext cx="7985759" cy="868823"/>
              </a:xfrm>
              <a:blipFill>
                <a:blip r:embed="rId3"/>
                <a:stretch>
                  <a:fillRect t="-47552" b="-26573"/>
                </a:stretch>
              </a:blipFill>
            </p:spPr>
            <p:txBody>
              <a:bodyPr/>
              <a:lstStyle/>
              <a:p>
                <a:r>
                  <a:rPr lang="en-US">
                    <a:noFill/>
                  </a:rPr>
                  <a:t> </a:t>
                </a:r>
              </a:p>
            </p:txBody>
          </p:sp>
        </mc:Fallback>
      </mc:AlternateContent>
    </p:spTree>
    <p:extLst>
      <p:ext uri="{BB962C8B-B14F-4D97-AF65-F5344CB8AC3E}">
        <p14:creationId xmlns:p14="http://schemas.microsoft.com/office/powerpoint/2010/main" val="1947267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13">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15">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B277813-BD20-4CBD-BD64-17E8D6692BBE}"/>
              </a:ext>
            </a:extLst>
          </p:cNvPr>
          <p:cNvSpPr>
            <a:spLocks noGrp="1"/>
          </p:cNvSpPr>
          <p:nvPr>
            <p:ph type="title"/>
          </p:nvPr>
        </p:nvSpPr>
        <p:spPr>
          <a:xfrm>
            <a:off x="601255" y="702155"/>
            <a:ext cx="3409783" cy="1300365"/>
          </a:xfrm>
        </p:spPr>
        <p:txBody>
          <a:bodyPr>
            <a:normAutofit/>
          </a:bodyPr>
          <a:lstStyle/>
          <a:p>
            <a:pPr>
              <a:lnSpc>
                <a:spcPct val="90000"/>
              </a:lnSpc>
            </a:pPr>
            <a:r>
              <a:rPr lang="en-US" sz="2200" dirty="0">
                <a:solidFill>
                  <a:srgbClr val="FFFFFF"/>
                </a:solidFill>
              </a:rPr>
              <a:t>Is investment determined by company value?</a:t>
            </a:r>
            <a:br>
              <a:rPr lang="en-US" sz="2200" dirty="0">
                <a:solidFill>
                  <a:srgbClr val="FFFFFF"/>
                </a:solidFill>
              </a:rPr>
            </a:br>
            <a:r>
              <a:rPr lang="en-US" sz="2000" dirty="0">
                <a:solidFill>
                  <a:schemeClr val="accent2"/>
                </a:solidFill>
              </a:rPr>
              <a:t> The Grunfeld dataset</a:t>
            </a:r>
          </a:p>
        </p:txBody>
      </p:sp>
      <p:sp>
        <p:nvSpPr>
          <p:cNvPr id="40" name="Content Placeholder 6">
            <a:extLst>
              <a:ext uri="{FF2B5EF4-FFF2-40B4-BE49-F238E27FC236}">
                <a16:creationId xmlns:a16="http://schemas.microsoft.com/office/drawing/2014/main" id="{C3454F3A-1667-4F7B-8B82-8C9061601212}"/>
              </a:ext>
            </a:extLst>
          </p:cNvPr>
          <p:cNvSpPr>
            <a:spLocks noGrp="1"/>
          </p:cNvSpPr>
          <p:nvPr>
            <p:ph idx="1"/>
          </p:nvPr>
        </p:nvSpPr>
        <p:spPr>
          <a:xfrm>
            <a:off x="601255" y="2177142"/>
            <a:ext cx="3409782" cy="3823607"/>
          </a:xfrm>
        </p:spPr>
        <p:txBody>
          <a:bodyPr>
            <a:normAutofit/>
          </a:bodyPr>
          <a:lstStyle/>
          <a:p>
            <a:pPr marL="0" indent="0">
              <a:buNone/>
            </a:pPr>
            <a:r>
              <a:rPr lang="en-US" dirty="0">
                <a:solidFill>
                  <a:srgbClr val="FFFFFF"/>
                </a:solidFill>
              </a:rPr>
              <a:t>library("</a:t>
            </a:r>
            <a:r>
              <a:rPr lang="en-US" dirty="0" err="1">
                <a:solidFill>
                  <a:srgbClr val="FFFFFF"/>
                </a:solidFill>
              </a:rPr>
              <a:t>plm</a:t>
            </a:r>
            <a:r>
              <a:rPr lang="en-US" dirty="0">
                <a:solidFill>
                  <a:srgbClr val="FFFFFF"/>
                </a:solidFill>
              </a:rPr>
              <a:t>")</a:t>
            </a:r>
          </a:p>
          <a:p>
            <a:pPr marL="0" indent="0">
              <a:buNone/>
            </a:pPr>
            <a:r>
              <a:rPr lang="en-US" dirty="0">
                <a:solidFill>
                  <a:srgbClr val="FFFFFF"/>
                </a:solidFill>
              </a:rPr>
              <a:t>library("stargazer")</a:t>
            </a:r>
          </a:p>
          <a:p>
            <a:pPr marL="0" indent="0">
              <a:buNone/>
            </a:pPr>
            <a:r>
              <a:rPr lang="en-US" dirty="0">
                <a:solidFill>
                  <a:schemeClr val="tx1"/>
                </a:solidFill>
              </a:rPr>
              <a:t>pooled &lt;- </a:t>
            </a:r>
            <a:r>
              <a:rPr lang="en-US" dirty="0" err="1">
                <a:solidFill>
                  <a:schemeClr val="tx1"/>
                </a:solidFill>
              </a:rPr>
              <a:t>plm</a:t>
            </a:r>
            <a:r>
              <a:rPr lang="en-US" dirty="0">
                <a:solidFill>
                  <a:schemeClr val="tx1"/>
                </a:solidFill>
              </a:rPr>
              <a:t>(inv ~ value + capital, data=Grunfeld, model='pooling’)</a:t>
            </a:r>
          </a:p>
          <a:p>
            <a:pPr marL="0" indent="0">
              <a:buNone/>
            </a:pPr>
            <a:r>
              <a:rPr lang="en-US" dirty="0" err="1">
                <a:solidFill>
                  <a:srgbClr val="FFFF00"/>
                </a:solidFill>
              </a:rPr>
              <a:t>ols</a:t>
            </a:r>
            <a:r>
              <a:rPr lang="en-US" dirty="0">
                <a:solidFill>
                  <a:srgbClr val="FFFF00"/>
                </a:solidFill>
              </a:rPr>
              <a:t> &lt;- </a:t>
            </a:r>
            <a:r>
              <a:rPr lang="en-US" dirty="0" err="1">
                <a:solidFill>
                  <a:srgbClr val="FFFF00"/>
                </a:solidFill>
              </a:rPr>
              <a:t>lm</a:t>
            </a:r>
            <a:r>
              <a:rPr lang="en-US" dirty="0">
                <a:solidFill>
                  <a:srgbClr val="FFFF00"/>
                </a:solidFill>
              </a:rPr>
              <a:t>(</a:t>
            </a:r>
            <a:r>
              <a:rPr lang="en-US" dirty="0" err="1">
                <a:solidFill>
                  <a:srgbClr val="FFFF00"/>
                </a:solidFill>
              </a:rPr>
              <a:t>inv~value</a:t>
            </a:r>
            <a:r>
              <a:rPr lang="en-US" dirty="0">
                <a:solidFill>
                  <a:srgbClr val="FFFF00"/>
                </a:solidFill>
              </a:rPr>
              <a:t> + capital + factor(firm, data=Grunfeld)</a:t>
            </a:r>
          </a:p>
        </p:txBody>
      </p:sp>
      <p:pic>
        <p:nvPicPr>
          <p:cNvPr id="10" name="Content Placeholder 4">
            <a:extLst>
              <a:ext uri="{FF2B5EF4-FFF2-40B4-BE49-F238E27FC236}">
                <a16:creationId xmlns:a16="http://schemas.microsoft.com/office/drawing/2014/main" id="{E7B2AABE-1CFE-4B12-A66B-E6B935A3BD6D}"/>
              </a:ext>
            </a:extLst>
          </p:cNvPr>
          <p:cNvPicPr>
            <a:picLocks noChangeAspect="1"/>
          </p:cNvPicPr>
          <p:nvPr/>
        </p:nvPicPr>
        <p:blipFill>
          <a:blip r:embed="rId3"/>
          <a:stretch>
            <a:fillRect/>
          </a:stretch>
        </p:blipFill>
        <p:spPr>
          <a:xfrm>
            <a:off x="6745976" y="608797"/>
            <a:ext cx="4133963" cy="578176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068808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8BD773C6-26D4-46A7-A8ED-A4D36585303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145320" y="1166812"/>
            <a:ext cx="5901359" cy="452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01542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13">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15">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B277813-BD20-4CBD-BD64-17E8D6692BBE}"/>
              </a:ext>
            </a:extLst>
          </p:cNvPr>
          <p:cNvSpPr>
            <a:spLocks noGrp="1"/>
          </p:cNvSpPr>
          <p:nvPr>
            <p:ph type="title"/>
          </p:nvPr>
        </p:nvSpPr>
        <p:spPr>
          <a:xfrm>
            <a:off x="601255" y="702155"/>
            <a:ext cx="3409783" cy="1300365"/>
          </a:xfrm>
        </p:spPr>
        <p:txBody>
          <a:bodyPr>
            <a:normAutofit/>
          </a:bodyPr>
          <a:lstStyle/>
          <a:p>
            <a:pPr>
              <a:lnSpc>
                <a:spcPct val="90000"/>
              </a:lnSpc>
            </a:pPr>
            <a:r>
              <a:rPr lang="en-US" sz="2200" dirty="0">
                <a:solidFill>
                  <a:srgbClr val="FFFFFF"/>
                </a:solidFill>
              </a:rPr>
              <a:t>Is investment determined by company value?</a:t>
            </a:r>
            <a:br>
              <a:rPr lang="en-US" sz="2200" dirty="0">
                <a:solidFill>
                  <a:srgbClr val="FFFFFF"/>
                </a:solidFill>
              </a:rPr>
            </a:br>
            <a:r>
              <a:rPr lang="en-US" sz="2000" dirty="0">
                <a:solidFill>
                  <a:schemeClr val="accent2"/>
                </a:solidFill>
              </a:rPr>
              <a:t> The Grunfeld dataset</a:t>
            </a:r>
          </a:p>
        </p:txBody>
      </p:sp>
      <p:sp>
        <p:nvSpPr>
          <p:cNvPr id="40" name="Content Placeholder 6">
            <a:extLst>
              <a:ext uri="{FF2B5EF4-FFF2-40B4-BE49-F238E27FC236}">
                <a16:creationId xmlns:a16="http://schemas.microsoft.com/office/drawing/2014/main" id="{C3454F3A-1667-4F7B-8B82-8C9061601212}"/>
              </a:ext>
            </a:extLst>
          </p:cNvPr>
          <p:cNvSpPr>
            <a:spLocks noGrp="1"/>
          </p:cNvSpPr>
          <p:nvPr>
            <p:ph idx="1"/>
          </p:nvPr>
        </p:nvSpPr>
        <p:spPr>
          <a:xfrm>
            <a:off x="601255" y="2177142"/>
            <a:ext cx="3409782" cy="3823607"/>
          </a:xfrm>
        </p:spPr>
        <p:txBody>
          <a:bodyPr>
            <a:normAutofit/>
          </a:bodyPr>
          <a:lstStyle/>
          <a:p>
            <a:pPr marL="0" indent="0">
              <a:buNone/>
            </a:pPr>
            <a:r>
              <a:rPr lang="en-US" dirty="0">
                <a:solidFill>
                  <a:srgbClr val="FFFFFF"/>
                </a:solidFill>
              </a:rPr>
              <a:t>library("</a:t>
            </a:r>
            <a:r>
              <a:rPr lang="en-US" dirty="0" err="1">
                <a:solidFill>
                  <a:srgbClr val="FFFFFF"/>
                </a:solidFill>
              </a:rPr>
              <a:t>plm</a:t>
            </a:r>
            <a:r>
              <a:rPr lang="en-US" dirty="0">
                <a:solidFill>
                  <a:srgbClr val="FFFFFF"/>
                </a:solidFill>
              </a:rPr>
              <a:t>")</a:t>
            </a:r>
          </a:p>
          <a:p>
            <a:pPr marL="0" indent="0">
              <a:buNone/>
            </a:pPr>
            <a:r>
              <a:rPr lang="en-US" dirty="0">
                <a:solidFill>
                  <a:srgbClr val="FFFFFF"/>
                </a:solidFill>
              </a:rPr>
              <a:t>library("stargazer")</a:t>
            </a:r>
          </a:p>
          <a:p>
            <a:pPr marL="0" indent="0">
              <a:buNone/>
            </a:pPr>
            <a:r>
              <a:rPr lang="en-US" dirty="0">
                <a:solidFill>
                  <a:schemeClr val="tx1"/>
                </a:solidFill>
              </a:rPr>
              <a:t>pooled &lt;- </a:t>
            </a:r>
            <a:r>
              <a:rPr lang="en-US" dirty="0" err="1">
                <a:solidFill>
                  <a:schemeClr val="tx1"/>
                </a:solidFill>
              </a:rPr>
              <a:t>plm</a:t>
            </a:r>
            <a:r>
              <a:rPr lang="en-US" dirty="0">
                <a:solidFill>
                  <a:schemeClr val="tx1"/>
                </a:solidFill>
              </a:rPr>
              <a:t>(inv ~ value + capital, data=Grunfeld, model='pooling’)</a:t>
            </a:r>
          </a:p>
          <a:p>
            <a:pPr marL="0" indent="0">
              <a:buNone/>
            </a:pPr>
            <a:r>
              <a:rPr lang="en-US" dirty="0" err="1">
                <a:solidFill>
                  <a:srgbClr val="FFFF00"/>
                </a:solidFill>
              </a:rPr>
              <a:t>ols</a:t>
            </a:r>
            <a:r>
              <a:rPr lang="en-US" dirty="0">
                <a:solidFill>
                  <a:srgbClr val="FFFF00"/>
                </a:solidFill>
              </a:rPr>
              <a:t> &lt;- </a:t>
            </a:r>
            <a:r>
              <a:rPr lang="en-US" dirty="0" err="1">
                <a:solidFill>
                  <a:srgbClr val="FFFF00"/>
                </a:solidFill>
              </a:rPr>
              <a:t>lm</a:t>
            </a:r>
            <a:r>
              <a:rPr lang="en-US" dirty="0">
                <a:solidFill>
                  <a:srgbClr val="FFFF00"/>
                </a:solidFill>
              </a:rPr>
              <a:t>(</a:t>
            </a:r>
            <a:r>
              <a:rPr lang="en-US" dirty="0" err="1">
                <a:solidFill>
                  <a:srgbClr val="FFFF00"/>
                </a:solidFill>
              </a:rPr>
              <a:t>inv~value</a:t>
            </a:r>
            <a:r>
              <a:rPr lang="en-US" dirty="0">
                <a:solidFill>
                  <a:srgbClr val="FFFF00"/>
                </a:solidFill>
              </a:rPr>
              <a:t> + capital + factor(firm, data=Grunfeld)</a:t>
            </a:r>
          </a:p>
        </p:txBody>
      </p:sp>
      <p:pic>
        <p:nvPicPr>
          <p:cNvPr id="10" name="Content Placeholder 4">
            <a:extLst>
              <a:ext uri="{FF2B5EF4-FFF2-40B4-BE49-F238E27FC236}">
                <a16:creationId xmlns:a16="http://schemas.microsoft.com/office/drawing/2014/main" id="{E7B2AABE-1CFE-4B12-A66B-E6B935A3BD6D}"/>
              </a:ext>
            </a:extLst>
          </p:cNvPr>
          <p:cNvPicPr>
            <a:picLocks noChangeAspect="1"/>
          </p:cNvPicPr>
          <p:nvPr/>
        </p:nvPicPr>
        <p:blipFill>
          <a:blip r:embed="rId3"/>
          <a:stretch>
            <a:fillRect/>
          </a:stretch>
        </p:blipFill>
        <p:spPr>
          <a:xfrm>
            <a:off x="6745976" y="601200"/>
            <a:ext cx="4133963" cy="5781768"/>
          </a:xfrm>
          <a:prstGeom prst="rect">
            <a:avLst/>
          </a:prstGeom>
          <a:ln>
            <a:noFill/>
          </a:ln>
          <a:effectLst>
            <a:outerShdw blurRad="190500" algn="tl" rotWithShape="0">
              <a:srgbClr val="000000">
                <a:alpha val="70000"/>
              </a:srgbClr>
            </a:outerShdw>
          </a:effectLst>
        </p:spPr>
      </p:pic>
      <p:sp>
        <p:nvSpPr>
          <p:cNvPr id="3" name="Rectangle 2">
            <a:extLst>
              <a:ext uri="{FF2B5EF4-FFF2-40B4-BE49-F238E27FC236}">
                <a16:creationId xmlns:a16="http://schemas.microsoft.com/office/drawing/2014/main" id="{F45514CE-FA6D-454A-B02F-C6484E1CA9A4}"/>
              </a:ext>
            </a:extLst>
          </p:cNvPr>
          <p:cNvSpPr/>
          <p:nvPr/>
        </p:nvSpPr>
        <p:spPr>
          <a:xfrm>
            <a:off x="9690100" y="2177142"/>
            <a:ext cx="825500" cy="69305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025773D-4193-47F8-B009-0852B77FF72C}"/>
              </a:ext>
            </a:extLst>
          </p:cNvPr>
          <p:cNvSpPr txBox="1"/>
          <p:nvPr/>
        </p:nvSpPr>
        <p:spPr>
          <a:xfrm>
            <a:off x="4388603" y="2247900"/>
            <a:ext cx="223138" cy="276999"/>
          </a:xfrm>
          <a:prstGeom prst="rect">
            <a:avLst/>
          </a:prstGeom>
          <a:noFill/>
        </p:spPr>
        <p:txBody>
          <a:bodyPr wrap="none" rtlCol="0">
            <a:spAutoFit/>
          </a:bodyPr>
          <a:lstStyle/>
          <a:p>
            <a:r>
              <a:rPr lang="en-US" sz="1200" dirty="0">
                <a:solidFill>
                  <a:srgbClr val="0070C0"/>
                </a:solidFill>
              </a:rPr>
              <a:t>.</a:t>
            </a:r>
          </a:p>
        </p:txBody>
      </p:sp>
      <mc:AlternateContent xmlns:mc="http://schemas.openxmlformats.org/markup-compatibility/2006" xmlns:a14="http://schemas.microsoft.com/office/drawing/2010/main">
        <mc:Choice Requires="a14">
          <p:sp>
            <p:nvSpPr>
              <p:cNvPr id="5" name="Speech Bubble: Rectangle with Corners Rounded 4">
                <a:extLst>
                  <a:ext uri="{FF2B5EF4-FFF2-40B4-BE49-F238E27FC236}">
                    <a16:creationId xmlns:a16="http://schemas.microsoft.com/office/drawing/2014/main" id="{591BDB5B-C64E-4380-9AF1-DCC0391DF380}"/>
                  </a:ext>
                </a:extLst>
              </p:cNvPr>
              <p:cNvSpPr/>
              <p:nvPr/>
            </p:nvSpPr>
            <p:spPr>
              <a:xfrm>
                <a:off x="7587464" y="2247900"/>
                <a:ext cx="1581150" cy="1117600"/>
              </a:xfrm>
              <a:prstGeom prst="wedgeRoundRectCallout">
                <a:avLst>
                  <a:gd name="adj1" fmla="val 75151"/>
                  <a:gd name="adj2" fmla="val -32386"/>
                  <a:gd name="adj3" fmla="val 16667"/>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70C0"/>
                    </a:solidFill>
                  </a:rPr>
                  <a:t>Significant dummies! The</a:t>
                </a:r>
                <a14:m>
                  <m:oMath xmlns:m="http://schemas.openxmlformats.org/officeDocument/2006/math">
                    <m:r>
                      <a:rPr lang="en-US" sz="1100" b="0" i="0" smtClean="0">
                        <a:solidFill>
                          <a:srgbClr val="0070C0"/>
                        </a:solidFill>
                        <a:latin typeface="Cambria Math" panose="02040503050406030204" pitchFamily="18" charset="0"/>
                      </a:rPr>
                      <m:t> </m:t>
                    </m:r>
                    <m:sSub>
                      <m:sSubPr>
                        <m:ctrlPr>
                          <a:rPr lang="en-US" sz="1100" b="0" i="1" smtClean="0">
                            <a:solidFill>
                              <a:srgbClr val="0070C0"/>
                            </a:solidFill>
                            <a:latin typeface="Cambria Math" panose="02040503050406030204" pitchFamily="18" charset="0"/>
                          </a:rPr>
                        </m:ctrlPr>
                      </m:sSubPr>
                      <m:e>
                        <m:r>
                          <a:rPr lang="en-US" sz="1100" b="0" i="1" smtClean="0">
                            <a:solidFill>
                              <a:srgbClr val="0070C0"/>
                            </a:solidFill>
                            <a:latin typeface="Cambria Math" panose="02040503050406030204" pitchFamily="18" charset="0"/>
                          </a:rPr>
                          <m:t>𝑈</m:t>
                        </m:r>
                      </m:e>
                      <m:sub>
                        <m:r>
                          <a:rPr lang="en-US" sz="1100" b="0" i="1" smtClean="0">
                            <a:solidFill>
                              <a:srgbClr val="0070C0"/>
                            </a:solidFill>
                            <a:latin typeface="Cambria Math" panose="02040503050406030204" pitchFamily="18" charset="0"/>
                          </a:rPr>
                          <m:t>𝑖</m:t>
                        </m:r>
                      </m:sub>
                    </m:sSub>
                  </m:oMath>
                </a14:m>
                <a:r>
                  <a:rPr lang="en-US" sz="1100" dirty="0">
                    <a:solidFill>
                      <a:srgbClr val="0070C0"/>
                    </a:solidFill>
                  </a:rPr>
                  <a:t>s cannot be ignored. Pooled regression is not adequate here.</a:t>
                </a:r>
                <a:endParaRPr lang="en-US" sz="1100" dirty="0"/>
              </a:p>
            </p:txBody>
          </p:sp>
        </mc:Choice>
        <mc:Fallback xmlns="">
          <p:sp>
            <p:nvSpPr>
              <p:cNvPr id="5" name="Speech Bubble: Rectangle with Corners Rounded 4">
                <a:extLst>
                  <a:ext uri="{FF2B5EF4-FFF2-40B4-BE49-F238E27FC236}">
                    <a16:creationId xmlns:a16="http://schemas.microsoft.com/office/drawing/2014/main" id="{591BDB5B-C64E-4380-9AF1-DCC0391DF380}"/>
                  </a:ext>
                </a:extLst>
              </p:cNvPr>
              <p:cNvSpPr>
                <a:spLocks noRot="1" noChangeAspect="1" noMove="1" noResize="1" noEditPoints="1" noAdjustHandles="1" noChangeArrowheads="1" noChangeShapeType="1" noTextEdit="1"/>
              </p:cNvSpPr>
              <p:nvPr/>
            </p:nvSpPr>
            <p:spPr>
              <a:xfrm>
                <a:off x="7587464" y="2247900"/>
                <a:ext cx="1581150" cy="1117600"/>
              </a:xfrm>
              <a:prstGeom prst="wedgeRoundRectCallout">
                <a:avLst>
                  <a:gd name="adj1" fmla="val 75151"/>
                  <a:gd name="adj2" fmla="val -32386"/>
                  <a:gd name="adj3" fmla="val 16667"/>
                </a:avLst>
              </a:prstGeom>
              <a:blipFill>
                <a:blip r:embed="rId4"/>
                <a:stretch>
                  <a:fillRect/>
                </a:stretch>
              </a:blipFill>
              <a:ln>
                <a:solidFill>
                  <a:srgbClr val="FFFF00"/>
                </a:solidFill>
              </a:ln>
            </p:spPr>
            <p:txBody>
              <a:bodyPr/>
              <a:lstStyle/>
              <a:p>
                <a:r>
                  <a:rPr lang="en-US">
                    <a:noFill/>
                  </a:rPr>
                  <a:t> </a:t>
                </a:r>
              </a:p>
            </p:txBody>
          </p:sp>
        </mc:Fallback>
      </mc:AlternateContent>
    </p:spTree>
    <p:extLst>
      <p:ext uri="{BB962C8B-B14F-4D97-AF65-F5344CB8AC3E}">
        <p14:creationId xmlns:p14="http://schemas.microsoft.com/office/powerpoint/2010/main" val="3520688129"/>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13">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15">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B277813-BD20-4CBD-BD64-17E8D6692BBE}"/>
              </a:ext>
            </a:extLst>
          </p:cNvPr>
          <p:cNvSpPr>
            <a:spLocks noGrp="1"/>
          </p:cNvSpPr>
          <p:nvPr>
            <p:ph type="title"/>
          </p:nvPr>
        </p:nvSpPr>
        <p:spPr>
          <a:xfrm>
            <a:off x="601255" y="702155"/>
            <a:ext cx="3409783" cy="1300365"/>
          </a:xfrm>
        </p:spPr>
        <p:txBody>
          <a:bodyPr>
            <a:normAutofit/>
          </a:bodyPr>
          <a:lstStyle/>
          <a:p>
            <a:pPr>
              <a:lnSpc>
                <a:spcPct val="90000"/>
              </a:lnSpc>
            </a:pPr>
            <a:r>
              <a:rPr lang="en-US" sz="2200" dirty="0">
                <a:solidFill>
                  <a:srgbClr val="FFFFFF"/>
                </a:solidFill>
              </a:rPr>
              <a:t>Is investment determined by company value?</a:t>
            </a:r>
            <a:br>
              <a:rPr lang="en-US" sz="2200" dirty="0">
                <a:solidFill>
                  <a:srgbClr val="FFFFFF"/>
                </a:solidFill>
              </a:rPr>
            </a:br>
            <a:r>
              <a:rPr lang="en-US" sz="2000" dirty="0">
                <a:solidFill>
                  <a:schemeClr val="accent2"/>
                </a:solidFill>
              </a:rPr>
              <a:t> The Grunfeld dataset</a:t>
            </a:r>
          </a:p>
        </p:txBody>
      </p:sp>
      <p:sp>
        <p:nvSpPr>
          <p:cNvPr id="40" name="Content Placeholder 6">
            <a:extLst>
              <a:ext uri="{FF2B5EF4-FFF2-40B4-BE49-F238E27FC236}">
                <a16:creationId xmlns:a16="http://schemas.microsoft.com/office/drawing/2014/main" id="{C3454F3A-1667-4F7B-8B82-8C9061601212}"/>
              </a:ext>
            </a:extLst>
          </p:cNvPr>
          <p:cNvSpPr>
            <a:spLocks noGrp="1"/>
          </p:cNvSpPr>
          <p:nvPr>
            <p:ph idx="1"/>
          </p:nvPr>
        </p:nvSpPr>
        <p:spPr>
          <a:xfrm>
            <a:off x="601255" y="2177142"/>
            <a:ext cx="3409782" cy="3823607"/>
          </a:xfrm>
        </p:spPr>
        <p:txBody>
          <a:bodyPr>
            <a:normAutofit/>
          </a:bodyPr>
          <a:lstStyle/>
          <a:p>
            <a:pPr marL="0" indent="0">
              <a:buNone/>
            </a:pPr>
            <a:r>
              <a:rPr lang="en-US" dirty="0">
                <a:solidFill>
                  <a:srgbClr val="FFFFFF"/>
                </a:solidFill>
              </a:rPr>
              <a:t>library("</a:t>
            </a:r>
            <a:r>
              <a:rPr lang="en-US" dirty="0" err="1">
                <a:solidFill>
                  <a:srgbClr val="FFFFFF"/>
                </a:solidFill>
              </a:rPr>
              <a:t>plm</a:t>
            </a:r>
            <a:r>
              <a:rPr lang="en-US" dirty="0">
                <a:solidFill>
                  <a:srgbClr val="FFFFFF"/>
                </a:solidFill>
              </a:rPr>
              <a:t>")</a:t>
            </a:r>
          </a:p>
          <a:p>
            <a:pPr marL="0" indent="0">
              <a:buNone/>
            </a:pPr>
            <a:r>
              <a:rPr lang="en-US" dirty="0">
                <a:solidFill>
                  <a:srgbClr val="FFFFFF"/>
                </a:solidFill>
              </a:rPr>
              <a:t>library("stargazer")</a:t>
            </a:r>
          </a:p>
          <a:p>
            <a:pPr marL="0" indent="0">
              <a:buNone/>
            </a:pPr>
            <a:r>
              <a:rPr lang="en-US" dirty="0">
                <a:solidFill>
                  <a:schemeClr val="tx1"/>
                </a:solidFill>
              </a:rPr>
              <a:t>pooled &lt;- </a:t>
            </a:r>
            <a:r>
              <a:rPr lang="en-US" dirty="0" err="1">
                <a:solidFill>
                  <a:schemeClr val="tx1"/>
                </a:solidFill>
              </a:rPr>
              <a:t>plm</a:t>
            </a:r>
            <a:r>
              <a:rPr lang="en-US" dirty="0">
                <a:solidFill>
                  <a:schemeClr val="tx1"/>
                </a:solidFill>
              </a:rPr>
              <a:t>(inv ~ value + capital, data=Grunfeld, model='pooling’)</a:t>
            </a:r>
          </a:p>
          <a:p>
            <a:pPr marL="0" indent="0">
              <a:buNone/>
            </a:pPr>
            <a:r>
              <a:rPr lang="en-US" dirty="0" err="1">
                <a:solidFill>
                  <a:srgbClr val="FFFF00"/>
                </a:solidFill>
              </a:rPr>
              <a:t>ols</a:t>
            </a:r>
            <a:r>
              <a:rPr lang="en-US" dirty="0">
                <a:solidFill>
                  <a:srgbClr val="FFFF00"/>
                </a:solidFill>
              </a:rPr>
              <a:t> &lt;- </a:t>
            </a:r>
            <a:r>
              <a:rPr lang="en-US" dirty="0" err="1">
                <a:solidFill>
                  <a:srgbClr val="FFFF00"/>
                </a:solidFill>
              </a:rPr>
              <a:t>lm</a:t>
            </a:r>
            <a:r>
              <a:rPr lang="en-US" dirty="0">
                <a:solidFill>
                  <a:srgbClr val="FFFF00"/>
                </a:solidFill>
              </a:rPr>
              <a:t>(</a:t>
            </a:r>
            <a:r>
              <a:rPr lang="en-US" dirty="0" err="1">
                <a:solidFill>
                  <a:srgbClr val="FFFF00"/>
                </a:solidFill>
              </a:rPr>
              <a:t>inv~value</a:t>
            </a:r>
            <a:r>
              <a:rPr lang="en-US" dirty="0">
                <a:solidFill>
                  <a:srgbClr val="FFFF00"/>
                </a:solidFill>
              </a:rPr>
              <a:t> + capital + factor(firm, data=Grunfeld)</a:t>
            </a:r>
          </a:p>
        </p:txBody>
      </p:sp>
      <p:pic>
        <p:nvPicPr>
          <p:cNvPr id="10" name="Content Placeholder 4">
            <a:extLst>
              <a:ext uri="{FF2B5EF4-FFF2-40B4-BE49-F238E27FC236}">
                <a16:creationId xmlns:a16="http://schemas.microsoft.com/office/drawing/2014/main" id="{E7B2AABE-1CFE-4B12-A66B-E6B935A3BD6D}"/>
              </a:ext>
            </a:extLst>
          </p:cNvPr>
          <p:cNvPicPr>
            <a:picLocks noChangeAspect="1"/>
          </p:cNvPicPr>
          <p:nvPr/>
        </p:nvPicPr>
        <p:blipFill>
          <a:blip r:embed="rId3"/>
          <a:stretch>
            <a:fillRect/>
          </a:stretch>
        </p:blipFill>
        <p:spPr>
          <a:xfrm>
            <a:off x="6745976" y="601200"/>
            <a:ext cx="4133963" cy="5781768"/>
          </a:xfrm>
          <a:prstGeom prst="rect">
            <a:avLst/>
          </a:prstGeom>
          <a:ln>
            <a:noFill/>
          </a:ln>
          <a:effectLst>
            <a:outerShdw blurRad="190500" algn="tl" rotWithShape="0">
              <a:srgbClr val="000000">
                <a:alpha val="70000"/>
              </a:srgbClr>
            </a:outerShdw>
          </a:effectLst>
        </p:spPr>
      </p:pic>
      <p:sp>
        <p:nvSpPr>
          <p:cNvPr id="3" name="Rectangle 2">
            <a:extLst>
              <a:ext uri="{FF2B5EF4-FFF2-40B4-BE49-F238E27FC236}">
                <a16:creationId xmlns:a16="http://schemas.microsoft.com/office/drawing/2014/main" id="{F45514CE-FA6D-454A-B02F-C6484E1CA9A4}"/>
              </a:ext>
            </a:extLst>
          </p:cNvPr>
          <p:cNvSpPr/>
          <p:nvPr/>
        </p:nvSpPr>
        <p:spPr>
          <a:xfrm>
            <a:off x="8238802" y="1531188"/>
            <a:ext cx="2255825" cy="71671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025773D-4193-47F8-B009-0852B77FF72C}"/>
              </a:ext>
            </a:extLst>
          </p:cNvPr>
          <p:cNvSpPr txBox="1"/>
          <p:nvPr/>
        </p:nvSpPr>
        <p:spPr>
          <a:xfrm>
            <a:off x="4388603" y="2247900"/>
            <a:ext cx="223138" cy="276999"/>
          </a:xfrm>
          <a:prstGeom prst="rect">
            <a:avLst/>
          </a:prstGeom>
          <a:noFill/>
        </p:spPr>
        <p:txBody>
          <a:bodyPr wrap="none" rtlCol="0">
            <a:spAutoFit/>
          </a:bodyPr>
          <a:lstStyle/>
          <a:p>
            <a:r>
              <a:rPr lang="en-US" sz="1200" dirty="0">
                <a:solidFill>
                  <a:srgbClr val="0070C0"/>
                </a:solidFill>
              </a:rPr>
              <a:t>.</a:t>
            </a:r>
          </a:p>
        </p:txBody>
      </p:sp>
      <p:sp>
        <p:nvSpPr>
          <p:cNvPr id="5" name="Speech Bubble: Rectangle with Corners Rounded 4">
            <a:extLst>
              <a:ext uri="{FF2B5EF4-FFF2-40B4-BE49-F238E27FC236}">
                <a16:creationId xmlns:a16="http://schemas.microsoft.com/office/drawing/2014/main" id="{591BDB5B-C64E-4380-9AF1-DCC0391DF380}"/>
              </a:ext>
            </a:extLst>
          </p:cNvPr>
          <p:cNvSpPr/>
          <p:nvPr/>
        </p:nvSpPr>
        <p:spPr>
          <a:xfrm>
            <a:off x="7785564" y="2585720"/>
            <a:ext cx="1794664" cy="1117600"/>
          </a:xfrm>
          <a:prstGeom prst="wedgeRoundRectCallout">
            <a:avLst>
              <a:gd name="adj1" fmla="val 24748"/>
              <a:gd name="adj2" fmla="val -72169"/>
              <a:gd name="adj3" fmla="val 16667"/>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70C0"/>
                </a:solidFill>
              </a:rPr>
              <a:t>Coefficients changed.</a:t>
            </a:r>
          </a:p>
          <a:p>
            <a:r>
              <a:rPr lang="en-US" sz="1100" dirty="0">
                <a:solidFill>
                  <a:srgbClr val="0070C0"/>
                </a:solidFill>
              </a:rPr>
              <a:t>Pooled Regression estimates were biased!</a:t>
            </a:r>
            <a:endParaRPr lang="en-US" sz="1100" dirty="0"/>
          </a:p>
        </p:txBody>
      </p:sp>
    </p:spTree>
    <p:extLst>
      <p:ext uri="{BB962C8B-B14F-4D97-AF65-F5344CB8AC3E}">
        <p14:creationId xmlns:p14="http://schemas.microsoft.com/office/powerpoint/2010/main" val="1669982339"/>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13">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15">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B277813-BD20-4CBD-BD64-17E8D6692BBE}"/>
              </a:ext>
            </a:extLst>
          </p:cNvPr>
          <p:cNvSpPr>
            <a:spLocks noGrp="1"/>
          </p:cNvSpPr>
          <p:nvPr>
            <p:ph type="title"/>
          </p:nvPr>
        </p:nvSpPr>
        <p:spPr>
          <a:xfrm>
            <a:off x="601255" y="702155"/>
            <a:ext cx="3409783" cy="1300365"/>
          </a:xfrm>
        </p:spPr>
        <p:txBody>
          <a:bodyPr>
            <a:normAutofit/>
          </a:bodyPr>
          <a:lstStyle/>
          <a:p>
            <a:pPr>
              <a:lnSpc>
                <a:spcPct val="90000"/>
              </a:lnSpc>
            </a:pPr>
            <a:r>
              <a:rPr lang="en-US" sz="2200" dirty="0">
                <a:solidFill>
                  <a:srgbClr val="FFFFFF"/>
                </a:solidFill>
              </a:rPr>
              <a:t>Is investment determined by company value?</a:t>
            </a:r>
            <a:br>
              <a:rPr lang="en-US" sz="2200" dirty="0">
                <a:solidFill>
                  <a:srgbClr val="FFFFFF"/>
                </a:solidFill>
              </a:rPr>
            </a:br>
            <a:r>
              <a:rPr lang="en-US" sz="2000" dirty="0">
                <a:solidFill>
                  <a:schemeClr val="accent2"/>
                </a:solidFill>
              </a:rPr>
              <a:t> The Grunfeld dataset</a:t>
            </a:r>
          </a:p>
        </p:txBody>
      </p:sp>
      <p:sp>
        <p:nvSpPr>
          <p:cNvPr id="40" name="Content Placeholder 6">
            <a:extLst>
              <a:ext uri="{FF2B5EF4-FFF2-40B4-BE49-F238E27FC236}">
                <a16:creationId xmlns:a16="http://schemas.microsoft.com/office/drawing/2014/main" id="{C3454F3A-1667-4F7B-8B82-8C9061601212}"/>
              </a:ext>
            </a:extLst>
          </p:cNvPr>
          <p:cNvSpPr>
            <a:spLocks noGrp="1"/>
          </p:cNvSpPr>
          <p:nvPr>
            <p:ph idx="1"/>
          </p:nvPr>
        </p:nvSpPr>
        <p:spPr>
          <a:xfrm>
            <a:off x="601255" y="2177142"/>
            <a:ext cx="3409782" cy="3823607"/>
          </a:xfrm>
        </p:spPr>
        <p:txBody>
          <a:bodyPr>
            <a:normAutofit/>
          </a:bodyPr>
          <a:lstStyle/>
          <a:p>
            <a:pPr marL="0" indent="0">
              <a:buNone/>
            </a:pPr>
            <a:r>
              <a:rPr lang="en-US" dirty="0">
                <a:solidFill>
                  <a:srgbClr val="FFFFFF"/>
                </a:solidFill>
              </a:rPr>
              <a:t>library("</a:t>
            </a:r>
            <a:r>
              <a:rPr lang="en-US" dirty="0" err="1">
                <a:solidFill>
                  <a:srgbClr val="FFFFFF"/>
                </a:solidFill>
              </a:rPr>
              <a:t>plm</a:t>
            </a:r>
            <a:r>
              <a:rPr lang="en-US" dirty="0">
                <a:solidFill>
                  <a:srgbClr val="FFFFFF"/>
                </a:solidFill>
              </a:rPr>
              <a:t>")</a:t>
            </a:r>
          </a:p>
          <a:p>
            <a:pPr marL="0" indent="0">
              <a:buNone/>
            </a:pPr>
            <a:r>
              <a:rPr lang="en-US" dirty="0">
                <a:solidFill>
                  <a:srgbClr val="FFFFFF"/>
                </a:solidFill>
              </a:rPr>
              <a:t>library("stargazer")</a:t>
            </a:r>
          </a:p>
          <a:p>
            <a:pPr marL="0" indent="0">
              <a:buNone/>
            </a:pPr>
            <a:r>
              <a:rPr lang="en-US" dirty="0">
                <a:solidFill>
                  <a:schemeClr val="tx1"/>
                </a:solidFill>
              </a:rPr>
              <a:t>pooled &lt;- </a:t>
            </a:r>
            <a:r>
              <a:rPr lang="en-US" dirty="0" err="1">
                <a:solidFill>
                  <a:schemeClr val="tx1"/>
                </a:solidFill>
              </a:rPr>
              <a:t>plm</a:t>
            </a:r>
            <a:r>
              <a:rPr lang="en-US" dirty="0">
                <a:solidFill>
                  <a:schemeClr val="tx1"/>
                </a:solidFill>
              </a:rPr>
              <a:t>(inv ~ value + capital, data=Grunfeld, model='pooling’)</a:t>
            </a:r>
          </a:p>
          <a:p>
            <a:pPr marL="0" indent="0">
              <a:buNone/>
            </a:pPr>
            <a:r>
              <a:rPr lang="en-US" dirty="0" err="1">
                <a:solidFill>
                  <a:srgbClr val="FFFF00"/>
                </a:solidFill>
              </a:rPr>
              <a:t>ols</a:t>
            </a:r>
            <a:r>
              <a:rPr lang="en-US" dirty="0">
                <a:solidFill>
                  <a:srgbClr val="FFFF00"/>
                </a:solidFill>
              </a:rPr>
              <a:t> &lt;- </a:t>
            </a:r>
            <a:r>
              <a:rPr lang="en-US" dirty="0" err="1">
                <a:solidFill>
                  <a:srgbClr val="FFFF00"/>
                </a:solidFill>
              </a:rPr>
              <a:t>lm</a:t>
            </a:r>
            <a:r>
              <a:rPr lang="en-US" dirty="0">
                <a:solidFill>
                  <a:srgbClr val="FFFF00"/>
                </a:solidFill>
              </a:rPr>
              <a:t>(</a:t>
            </a:r>
            <a:r>
              <a:rPr lang="en-US" dirty="0" err="1">
                <a:solidFill>
                  <a:srgbClr val="FFFF00"/>
                </a:solidFill>
              </a:rPr>
              <a:t>inv~value</a:t>
            </a:r>
            <a:r>
              <a:rPr lang="en-US" dirty="0">
                <a:solidFill>
                  <a:srgbClr val="FFFF00"/>
                </a:solidFill>
              </a:rPr>
              <a:t> + capital + factor(firm, data=Grunfeld)</a:t>
            </a:r>
          </a:p>
        </p:txBody>
      </p:sp>
      <p:pic>
        <p:nvPicPr>
          <p:cNvPr id="10" name="Content Placeholder 4">
            <a:extLst>
              <a:ext uri="{FF2B5EF4-FFF2-40B4-BE49-F238E27FC236}">
                <a16:creationId xmlns:a16="http://schemas.microsoft.com/office/drawing/2014/main" id="{E7B2AABE-1CFE-4B12-A66B-E6B935A3BD6D}"/>
              </a:ext>
            </a:extLst>
          </p:cNvPr>
          <p:cNvPicPr>
            <a:picLocks noChangeAspect="1"/>
          </p:cNvPicPr>
          <p:nvPr/>
        </p:nvPicPr>
        <p:blipFill>
          <a:blip r:embed="rId3"/>
          <a:stretch>
            <a:fillRect/>
          </a:stretch>
        </p:blipFill>
        <p:spPr>
          <a:xfrm>
            <a:off x="6745976" y="601200"/>
            <a:ext cx="4133963" cy="5781768"/>
          </a:xfrm>
          <a:prstGeom prst="rect">
            <a:avLst/>
          </a:prstGeom>
          <a:ln>
            <a:noFill/>
          </a:ln>
          <a:effectLst>
            <a:outerShdw blurRad="190500" algn="tl" rotWithShape="0">
              <a:srgbClr val="000000">
                <a:alpha val="70000"/>
              </a:srgbClr>
            </a:outerShdw>
          </a:effectLst>
        </p:spPr>
      </p:pic>
      <p:sp>
        <p:nvSpPr>
          <p:cNvPr id="3" name="Rectangle 2">
            <a:extLst>
              <a:ext uri="{FF2B5EF4-FFF2-40B4-BE49-F238E27FC236}">
                <a16:creationId xmlns:a16="http://schemas.microsoft.com/office/drawing/2014/main" id="{F45514CE-FA6D-454A-B02F-C6484E1CA9A4}"/>
              </a:ext>
            </a:extLst>
          </p:cNvPr>
          <p:cNvSpPr/>
          <p:nvPr/>
        </p:nvSpPr>
        <p:spPr>
          <a:xfrm>
            <a:off x="8355435" y="5696165"/>
            <a:ext cx="2109831" cy="24324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025773D-4193-47F8-B009-0852B77FF72C}"/>
              </a:ext>
            </a:extLst>
          </p:cNvPr>
          <p:cNvSpPr txBox="1"/>
          <p:nvPr/>
        </p:nvSpPr>
        <p:spPr>
          <a:xfrm>
            <a:off x="4388603" y="2247900"/>
            <a:ext cx="223138" cy="276999"/>
          </a:xfrm>
          <a:prstGeom prst="rect">
            <a:avLst/>
          </a:prstGeom>
          <a:noFill/>
        </p:spPr>
        <p:txBody>
          <a:bodyPr wrap="none" rtlCol="0">
            <a:spAutoFit/>
          </a:bodyPr>
          <a:lstStyle/>
          <a:p>
            <a:r>
              <a:rPr lang="en-US" sz="1200" dirty="0">
                <a:solidFill>
                  <a:srgbClr val="0070C0"/>
                </a:solidFill>
              </a:rPr>
              <a:t>.</a:t>
            </a:r>
          </a:p>
        </p:txBody>
      </p:sp>
      <mc:AlternateContent xmlns:mc="http://schemas.openxmlformats.org/markup-compatibility/2006" xmlns:a14="http://schemas.microsoft.com/office/drawing/2010/main">
        <mc:Choice Requires="a14">
          <p:sp>
            <p:nvSpPr>
              <p:cNvPr id="5" name="Speech Bubble: Rectangle with Corners Rounded 4">
                <a:extLst>
                  <a:ext uri="{FF2B5EF4-FFF2-40B4-BE49-F238E27FC236}">
                    <a16:creationId xmlns:a16="http://schemas.microsoft.com/office/drawing/2014/main" id="{591BDB5B-C64E-4380-9AF1-DCC0391DF380}"/>
                  </a:ext>
                </a:extLst>
              </p:cNvPr>
              <p:cNvSpPr/>
              <p:nvPr/>
            </p:nvSpPr>
            <p:spPr>
              <a:xfrm>
                <a:off x="7154574" y="4277965"/>
                <a:ext cx="1905535" cy="1117600"/>
              </a:xfrm>
              <a:prstGeom prst="wedgeRoundRectCallout">
                <a:avLst>
                  <a:gd name="adj1" fmla="val 77273"/>
                  <a:gd name="adj2" fmla="val 70450"/>
                  <a:gd name="adj3" fmla="val 16667"/>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70C0"/>
                    </a:solidFill>
                  </a:rPr>
                  <a:t>Why did the </a:t>
                </a:r>
                <a14:m>
                  <m:oMath xmlns:m="http://schemas.openxmlformats.org/officeDocument/2006/math">
                    <m:sSup>
                      <m:sSupPr>
                        <m:ctrlPr>
                          <a:rPr lang="en-US" sz="1100" b="0" i="1" smtClean="0">
                            <a:solidFill>
                              <a:srgbClr val="0070C0"/>
                            </a:solidFill>
                            <a:latin typeface="Cambria Math" panose="02040503050406030204" pitchFamily="18" charset="0"/>
                          </a:rPr>
                        </m:ctrlPr>
                      </m:sSupPr>
                      <m:e>
                        <m:r>
                          <a:rPr lang="en-US" sz="1100" b="0" i="1" smtClean="0">
                            <a:solidFill>
                              <a:srgbClr val="0070C0"/>
                            </a:solidFill>
                            <a:latin typeface="Cambria Math" panose="02040503050406030204" pitchFamily="18" charset="0"/>
                          </a:rPr>
                          <m:t>𝑅</m:t>
                        </m:r>
                      </m:e>
                      <m:sup>
                        <m:r>
                          <a:rPr lang="en-US" sz="1100" b="0" i="1" smtClean="0">
                            <a:solidFill>
                              <a:srgbClr val="0070C0"/>
                            </a:solidFill>
                            <a:latin typeface="Cambria Math" panose="02040503050406030204" pitchFamily="18" charset="0"/>
                          </a:rPr>
                          <m:t>2</m:t>
                        </m:r>
                      </m:sup>
                    </m:sSup>
                  </m:oMath>
                </a14:m>
                <a:r>
                  <a:rPr lang="en-US" sz="1100" dirty="0"/>
                  <a:t> </a:t>
                </a:r>
                <a:r>
                  <a:rPr lang="en-US" sz="1100" dirty="0">
                    <a:solidFill>
                      <a:srgbClr val="0070C0"/>
                    </a:solidFill>
                  </a:rPr>
                  <a:t>increase?</a:t>
                </a:r>
                <a:endParaRPr lang="en-US" sz="1100" dirty="0"/>
              </a:p>
            </p:txBody>
          </p:sp>
        </mc:Choice>
        <mc:Fallback xmlns="">
          <p:sp>
            <p:nvSpPr>
              <p:cNvPr id="5" name="Speech Bubble: Rectangle with Corners Rounded 4">
                <a:extLst>
                  <a:ext uri="{FF2B5EF4-FFF2-40B4-BE49-F238E27FC236}">
                    <a16:creationId xmlns:a16="http://schemas.microsoft.com/office/drawing/2014/main" id="{591BDB5B-C64E-4380-9AF1-DCC0391DF380}"/>
                  </a:ext>
                </a:extLst>
              </p:cNvPr>
              <p:cNvSpPr>
                <a:spLocks noRot="1" noChangeAspect="1" noMove="1" noResize="1" noEditPoints="1" noAdjustHandles="1" noChangeArrowheads="1" noChangeShapeType="1" noTextEdit="1"/>
              </p:cNvSpPr>
              <p:nvPr/>
            </p:nvSpPr>
            <p:spPr>
              <a:xfrm>
                <a:off x="7154574" y="4277965"/>
                <a:ext cx="1905535" cy="1117600"/>
              </a:xfrm>
              <a:prstGeom prst="wedgeRoundRectCallout">
                <a:avLst>
                  <a:gd name="adj1" fmla="val 77273"/>
                  <a:gd name="adj2" fmla="val 70450"/>
                  <a:gd name="adj3" fmla="val 16667"/>
                </a:avLst>
              </a:prstGeom>
              <a:blipFill>
                <a:blip r:embed="rId4"/>
                <a:stretch>
                  <a:fillRect/>
                </a:stretch>
              </a:blipFill>
              <a:ln>
                <a:solidFill>
                  <a:srgbClr val="FFFF00"/>
                </a:solidFill>
              </a:ln>
            </p:spPr>
            <p:txBody>
              <a:bodyPr/>
              <a:lstStyle/>
              <a:p>
                <a:r>
                  <a:rPr lang="en-US">
                    <a:noFill/>
                  </a:rPr>
                  <a:t> </a:t>
                </a:r>
              </a:p>
            </p:txBody>
          </p:sp>
        </mc:Fallback>
      </mc:AlternateContent>
    </p:spTree>
    <p:extLst>
      <p:ext uri="{BB962C8B-B14F-4D97-AF65-F5344CB8AC3E}">
        <p14:creationId xmlns:p14="http://schemas.microsoft.com/office/powerpoint/2010/main" val="4193691198"/>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13">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15">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B277813-BD20-4CBD-BD64-17E8D6692BBE}"/>
              </a:ext>
            </a:extLst>
          </p:cNvPr>
          <p:cNvSpPr>
            <a:spLocks noGrp="1"/>
          </p:cNvSpPr>
          <p:nvPr>
            <p:ph type="title"/>
          </p:nvPr>
        </p:nvSpPr>
        <p:spPr>
          <a:xfrm>
            <a:off x="601255" y="702155"/>
            <a:ext cx="3409783" cy="1300365"/>
          </a:xfrm>
        </p:spPr>
        <p:txBody>
          <a:bodyPr>
            <a:normAutofit/>
          </a:bodyPr>
          <a:lstStyle/>
          <a:p>
            <a:pPr>
              <a:lnSpc>
                <a:spcPct val="90000"/>
              </a:lnSpc>
            </a:pPr>
            <a:r>
              <a:rPr lang="en-US" sz="2200" dirty="0">
                <a:solidFill>
                  <a:srgbClr val="FFFFFF"/>
                </a:solidFill>
              </a:rPr>
              <a:t>Is investment determined by company value?</a:t>
            </a:r>
            <a:br>
              <a:rPr lang="en-US" sz="2200" dirty="0">
                <a:solidFill>
                  <a:srgbClr val="FFFFFF"/>
                </a:solidFill>
              </a:rPr>
            </a:br>
            <a:r>
              <a:rPr lang="en-US" sz="2000" dirty="0">
                <a:solidFill>
                  <a:schemeClr val="accent2"/>
                </a:solidFill>
              </a:rPr>
              <a:t> The Grunfeld dataset</a:t>
            </a:r>
          </a:p>
        </p:txBody>
      </p:sp>
      <p:sp>
        <p:nvSpPr>
          <p:cNvPr id="40" name="Content Placeholder 6">
            <a:extLst>
              <a:ext uri="{FF2B5EF4-FFF2-40B4-BE49-F238E27FC236}">
                <a16:creationId xmlns:a16="http://schemas.microsoft.com/office/drawing/2014/main" id="{C3454F3A-1667-4F7B-8B82-8C9061601212}"/>
              </a:ext>
            </a:extLst>
          </p:cNvPr>
          <p:cNvSpPr>
            <a:spLocks noGrp="1"/>
          </p:cNvSpPr>
          <p:nvPr>
            <p:ph idx="1"/>
          </p:nvPr>
        </p:nvSpPr>
        <p:spPr>
          <a:xfrm>
            <a:off x="601255" y="2177142"/>
            <a:ext cx="3409782" cy="3823607"/>
          </a:xfrm>
        </p:spPr>
        <p:txBody>
          <a:bodyPr>
            <a:normAutofit/>
          </a:bodyPr>
          <a:lstStyle/>
          <a:p>
            <a:pPr marL="0" indent="0">
              <a:buNone/>
            </a:pPr>
            <a:r>
              <a:rPr lang="en-US" dirty="0">
                <a:solidFill>
                  <a:srgbClr val="FFFFFF"/>
                </a:solidFill>
              </a:rPr>
              <a:t>library("</a:t>
            </a:r>
            <a:r>
              <a:rPr lang="en-US" dirty="0" err="1">
                <a:solidFill>
                  <a:srgbClr val="FFFFFF"/>
                </a:solidFill>
              </a:rPr>
              <a:t>plm</a:t>
            </a:r>
            <a:r>
              <a:rPr lang="en-US" dirty="0">
                <a:solidFill>
                  <a:srgbClr val="FFFFFF"/>
                </a:solidFill>
              </a:rPr>
              <a:t>")</a:t>
            </a:r>
          </a:p>
          <a:p>
            <a:pPr marL="0" indent="0">
              <a:buNone/>
            </a:pPr>
            <a:r>
              <a:rPr lang="en-US" dirty="0">
                <a:solidFill>
                  <a:srgbClr val="FFFFFF"/>
                </a:solidFill>
              </a:rPr>
              <a:t>library("stargazer")</a:t>
            </a:r>
          </a:p>
          <a:p>
            <a:pPr marL="0" indent="0">
              <a:buNone/>
            </a:pPr>
            <a:r>
              <a:rPr lang="en-US" dirty="0">
                <a:solidFill>
                  <a:schemeClr val="tx1"/>
                </a:solidFill>
              </a:rPr>
              <a:t>pooled &lt;- </a:t>
            </a:r>
            <a:r>
              <a:rPr lang="en-US" dirty="0" err="1">
                <a:solidFill>
                  <a:schemeClr val="tx1"/>
                </a:solidFill>
              </a:rPr>
              <a:t>plm</a:t>
            </a:r>
            <a:r>
              <a:rPr lang="en-US" dirty="0">
                <a:solidFill>
                  <a:schemeClr val="tx1"/>
                </a:solidFill>
              </a:rPr>
              <a:t>(inv ~ value + capital, data=Grunfeld, model='pooling’)</a:t>
            </a:r>
          </a:p>
          <a:p>
            <a:pPr marL="0" indent="0">
              <a:buNone/>
            </a:pPr>
            <a:r>
              <a:rPr lang="en-US" dirty="0" err="1">
                <a:solidFill>
                  <a:srgbClr val="FFFF00"/>
                </a:solidFill>
              </a:rPr>
              <a:t>ols</a:t>
            </a:r>
            <a:r>
              <a:rPr lang="en-US" dirty="0">
                <a:solidFill>
                  <a:srgbClr val="FFFF00"/>
                </a:solidFill>
              </a:rPr>
              <a:t> &lt;- </a:t>
            </a:r>
            <a:r>
              <a:rPr lang="en-US" dirty="0" err="1">
                <a:solidFill>
                  <a:srgbClr val="FFFF00"/>
                </a:solidFill>
              </a:rPr>
              <a:t>lm</a:t>
            </a:r>
            <a:r>
              <a:rPr lang="en-US" dirty="0">
                <a:solidFill>
                  <a:srgbClr val="FFFF00"/>
                </a:solidFill>
              </a:rPr>
              <a:t>(</a:t>
            </a:r>
            <a:r>
              <a:rPr lang="en-US" dirty="0" err="1">
                <a:solidFill>
                  <a:srgbClr val="FFFF00"/>
                </a:solidFill>
              </a:rPr>
              <a:t>inv~value</a:t>
            </a:r>
            <a:r>
              <a:rPr lang="en-US" dirty="0">
                <a:solidFill>
                  <a:srgbClr val="FFFF00"/>
                </a:solidFill>
              </a:rPr>
              <a:t> + capital + factor(firm), data=Grunfeld)</a:t>
            </a:r>
          </a:p>
        </p:txBody>
      </p:sp>
      <p:pic>
        <p:nvPicPr>
          <p:cNvPr id="10" name="Content Placeholder 4">
            <a:extLst>
              <a:ext uri="{FF2B5EF4-FFF2-40B4-BE49-F238E27FC236}">
                <a16:creationId xmlns:a16="http://schemas.microsoft.com/office/drawing/2014/main" id="{E7B2AABE-1CFE-4B12-A66B-E6B935A3BD6D}"/>
              </a:ext>
            </a:extLst>
          </p:cNvPr>
          <p:cNvPicPr>
            <a:picLocks noChangeAspect="1"/>
          </p:cNvPicPr>
          <p:nvPr/>
        </p:nvPicPr>
        <p:blipFill>
          <a:blip r:embed="rId3"/>
          <a:stretch>
            <a:fillRect/>
          </a:stretch>
        </p:blipFill>
        <p:spPr>
          <a:xfrm>
            <a:off x="6745976" y="601200"/>
            <a:ext cx="4133963" cy="5781768"/>
          </a:xfrm>
          <a:prstGeom prst="rect">
            <a:avLst/>
          </a:prstGeom>
          <a:ln>
            <a:noFill/>
          </a:ln>
          <a:effectLst>
            <a:outerShdw blurRad="190500" algn="tl" rotWithShape="0">
              <a:srgbClr val="000000">
                <a:alpha val="70000"/>
              </a:srgbClr>
            </a:outerShdw>
          </a:effectLst>
        </p:spPr>
      </p:pic>
      <p:sp>
        <p:nvSpPr>
          <p:cNvPr id="3" name="Rectangle 2">
            <a:extLst>
              <a:ext uri="{FF2B5EF4-FFF2-40B4-BE49-F238E27FC236}">
                <a16:creationId xmlns:a16="http://schemas.microsoft.com/office/drawing/2014/main" id="{F45514CE-FA6D-454A-B02F-C6484E1CA9A4}"/>
              </a:ext>
            </a:extLst>
          </p:cNvPr>
          <p:cNvSpPr/>
          <p:nvPr/>
        </p:nvSpPr>
        <p:spPr>
          <a:xfrm>
            <a:off x="9690100" y="2177141"/>
            <a:ext cx="825500" cy="298208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025773D-4193-47F8-B009-0852B77FF72C}"/>
              </a:ext>
            </a:extLst>
          </p:cNvPr>
          <p:cNvSpPr txBox="1"/>
          <p:nvPr/>
        </p:nvSpPr>
        <p:spPr>
          <a:xfrm>
            <a:off x="4388603" y="2247900"/>
            <a:ext cx="223138" cy="276999"/>
          </a:xfrm>
          <a:prstGeom prst="rect">
            <a:avLst/>
          </a:prstGeom>
          <a:noFill/>
        </p:spPr>
        <p:txBody>
          <a:bodyPr wrap="none" rtlCol="0">
            <a:spAutoFit/>
          </a:bodyPr>
          <a:lstStyle/>
          <a:p>
            <a:r>
              <a:rPr lang="en-US" sz="1200" dirty="0">
                <a:solidFill>
                  <a:srgbClr val="0070C0"/>
                </a:solidFill>
              </a:rPr>
              <a:t>.</a:t>
            </a:r>
          </a:p>
        </p:txBody>
      </p:sp>
      <p:sp>
        <p:nvSpPr>
          <p:cNvPr id="5" name="Speech Bubble: Rectangle with Corners Rounded 4">
            <a:extLst>
              <a:ext uri="{FF2B5EF4-FFF2-40B4-BE49-F238E27FC236}">
                <a16:creationId xmlns:a16="http://schemas.microsoft.com/office/drawing/2014/main" id="{591BDB5B-C64E-4380-9AF1-DCC0391DF380}"/>
              </a:ext>
            </a:extLst>
          </p:cNvPr>
          <p:cNvSpPr/>
          <p:nvPr/>
        </p:nvSpPr>
        <p:spPr>
          <a:xfrm>
            <a:off x="7587464" y="2971345"/>
            <a:ext cx="1581150" cy="1117600"/>
          </a:xfrm>
          <a:prstGeom prst="wedgeRoundRectCallout">
            <a:avLst>
              <a:gd name="adj1" fmla="val 75151"/>
              <a:gd name="adj2" fmla="val -32386"/>
              <a:gd name="adj3" fmla="val 16667"/>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70C0"/>
                </a:solidFill>
              </a:rPr>
              <a:t>I’m not interested in all these dummy coefficients. They only make my model look more complex! (continues….)</a:t>
            </a:r>
            <a:endParaRPr lang="en-US" sz="1100" dirty="0"/>
          </a:p>
        </p:txBody>
      </p:sp>
    </p:spTree>
    <p:extLst>
      <p:ext uri="{BB962C8B-B14F-4D97-AF65-F5344CB8AC3E}">
        <p14:creationId xmlns:p14="http://schemas.microsoft.com/office/powerpoint/2010/main" val="2483567137"/>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13">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15">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B277813-BD20-4CBD-BD64-17E8D6692BBE}"/>
              </a:ext>
            </a:extLst>
          </p:cNvPr>
          <p:cNvSpPr>
            <a:spLocks noGrp="1"/>
          </p:cNvSpPr>
          <p:nvPr>
            <p:ph type="title"/>
          </p:nvPr>
        </p:nvSpPr>
        <p:spPr>
          <a:xfrm>
            <a:off x="601255" y="702155"/>
            <a:ext cx="3409783" cy="1300365"/>
          </a:xfrm>
        </p:spPr>
        <p:txBody>
          <a:bodyPr>
            <a:normAutofit/>
          </a:bodyPr>
          <a:lstStyle/>
          <a:p>
            <a:pPr>
              <a:lnSpc>
                <a:spcPct val="90000"/>
              </a:lnSpc>
            </a:pPr>
            <a:r>
              <a:rPr lang="en-US" sz="2200" dirty="0">
                <a:solidFill>
                  <a:srgbClr val="FFFFFF"/>
                </a:solidFill>
              </a:rPr>
              <a:t>Is investment determined by company value?</a:t>
            </a:r>
            <a:br>
              <a:rPr lang="en-US" sz="2200" dirty="0">
                <a:solidFill>
                  <a:srgbClr val="FFFFFF"/>
                </a:solidFill>
              </a:rPr>
            </a:br>
            <a:r>
              <a:rPr lang="en-US" sz="2000" dirty="0">
                <a:solidFill>
                  <a:schemeClr val="accent2"/>
                </a:solidFill>
              </a:rPr>
              <a:t> The Grunfeld dataset</a:t>
            </a:r>
          </a:p>
        </p:txBody>
      </p:sp>
      <p:sp>
        <p:nvSpPr>
          <p:cNvPr id="40" name="Content Placeholder 6">
            <a:extLst>
              <a:ext uri="{FF2B5EF4-FFF2-40B4-BE49-F238E27FC236}">
                <a16:creationId xmlns:a16="http://schemas.microsoft.com/office/drawing/2014/main" id="{C3454F3A-1667-4F7B-8B82-8C9061601212}"/>
              </a:ext>
            </a:extLst>
          </p:cNvPr>
          <p:cNvSpPr>
            <a:spLocks noGrp="1"/>
          </p:cNvSpPr>
          <p:nvPr>
            <p:ph idx="1"/>
          </p:nvPr>
        </p:nvSpPr>
        <p:spPr>
          <a:xfrm>
            <a:off x="601255" y="2177142"/>
            <a:ext cx="3409782" cy="3823607"/>
          </a:xfrm>
        </p:spPr>
        <p:txBody>
          <a:bodyPr>
            <a:normAutofit/>
          </a:bodyPr>
          <a:lstStyle/>
          <a:p>
            <a:pPr marL="0" indent="0">
              <a:buNone/>
            </a:pPr>
            <a:r>
              <a:rPr lang="en-US" dirty="0">
                <a:solidFill>
                  <a:srgbClr val="FFFFFF"/>
                </a:solidFill>
              </a:rPr>
              <a:t>library("</a:t>
            </a:r>
            <a:r>
              <a:rPr lang="en-US" dirty="0" err="1">
                <a:solidFill>
                  <a:srgbClr val="FFFFFF"/>
                </a:solidFill>
              </a:rPr>
              <a:t>plm</a:t>
            </a:r>
            <a:r>
              <a:rPr lang="en-US" dirty="0">
                <a:solidFill>
                  <a:srgbClr val="FFFFFF"/>
                </a:solidFill>
              </a:rPr>
              <a:t>")</a:t>
            </a:r>
          </a:p>
          <a:p>
            <a:pPr marL="0" indent="0">
              <a:buNone/>
            </a:pPr>
            <a:r>
              <a:rPr lang="en-US" dirty="0">
                <a:solidFill>
                  <a:srgbClr val="FFFFFF"/>
                </a:solidFill>
              </a:rPr>
              <a:t>library("stargazer")</a:t>
            </a:r>
          </a:p>
          <a:p>
            <a:pPr marL="0" indent="0">
              <a:buNone/>
            </a:pPr>
            <a:r>
              <a:rPr lang="en-US" dirty="0">
                <a:solidFill>
                  <a:schemeClr val="tx1"/>
                </a:solidFill>
              </a:rPr>
              <a:t>pooled &lt;- </a:t>
            </a:r>
            <a:r>
              <a:rPr lang="en-US" dirty="0" err="1">
                <a:solidFill>
                  <a:schemeClr val="tx1"/>
                </a:solidFill>
              </a:rPr>
              <a:t>plm</a:t>
            </a:r>
            <a:r>
              <a:rPr lang="en-US" dirty="0">
                <a:solidFill>
                  <a:schemeClr val="tx1"/>
                </a:solidFill>
              </a:rPr>
              <a:t>(inv ~ value + capital, data=Grunfeld, model='pooling’)</a:t>
            </a:r>
          </a:p>
          <a:p>
            <a:pPr marL="0" indent="0">
              <a:buNone/>
            </a:pPr>
            <a:r>
              <a:rPr lang="en-US" dirty="0" err="1">
                <a:solidFill>
                  <a:srgbClr val="FFFF00"/>
                </a:solidFill>
              </a:rPr>
              <a:t>ols</a:t>
            </a:r>
            <a:r>
              <a:rPr lang="en-US" dirty="0">
                <a:solidFill>
                  <a:srgbClr val="FFFF00"/>
                </a:solidFill>
              </a:rPr>
              <a:t> &lt;- </a:t>
            </a:r>
            <a:r>
              <a:rPr lang="en-US" dirty="0" err="1">
                <a:solidFill>
                  <a:srgbClr val="FFFF00"/>
                </a:solidFill>
              </a:rPr>
              <a:t>lm</a:t>
            </a:r>
            <a:r>
              <a:rPr lang="en-US" dirty="0">
                <a:solidFill>
                  <a:srgbClr val="FFFF00"/>
                </a:solidFill>
              </a:rPr>
              <a:t>(</a:t>
            </a:r>
            <a:r>
              <a:rPr lang="en-US" dirty="0" err="1">
                <a:solidFill>
                  <a:srgbClr val="FFFF00"/>
                </a:solidFill>
              </a:rPr>
              <a:t>inv~value</a:t>
            </a:r>
            <a:r>
              <a:rPr lang="en-US" dirty="0">
                <a:solidFill>
                  <a:srgbClr val="FFFF00"/>
                </a:solidFill>
              </a:rPr>
              <a:t> + capital + factor(firm, data=Grunfeld)</a:t>
            </a:r>
          </a:p>
        </p:txBody>
      </p:sp>
      <p:pic>
        <p:nvPicPr>
          <p:cNvPr id="10" name="Content Placeholder 4">
            <a:extLst>
              <a:ext uri="{FF2B5EF4-FFF2-40B4-BE49-F238E27FC236}">
                <a16:creationId xmlns:a16="http://schemas.microsoft.com/office/drawing/2014/main" id="{E7B2AABE-1CFE-4B12-A66B-E6B935A3BD6D}"/>
              </a:ext>
            </a:extLst>
          </p:cNvPr>
          <p:cNvPicPr>
            <a:picLocks noChangeAspect="1"/>
          </p:cNvPicPr>
          <p:nvPr/>
        </p:nvPicPr>
        <p:blipFill>
          <a:blip r:embed="rId3"/>
          <a:stretch>
            <a:fillRect/>
          </a:stretch>
        </p:blipFill>
        <p:spPr>
          <a:xfrm>
            <a:off x="6745976" y="601200"/>
            <a:ext cx="4133963" cy="5781768"/>
          </a:xfrm>
          <a:prstGeom prst="rect">
            <a:avLst/>
          </a:prstGeom>
          <a:ln>
            <a:noFill/>
          </a:ln>
          <a:effectLst>
            <a:outerShdw blurRad="190500" algn="tl" rotWithShape="0">
              <a:srgbClr val="000000">
                <a:alpha val="70000"/>
              </a:srgbClr>
            </a:outerShdw>
          </a:effectLst>
        </p:spPr>
      </p:pic>
      <p:sp>
        <p:nvSpPr>
          <p:cNvPr id="3" name="Rectangle 2">
            <a:extLst>
              <a:ext uri="{FF2B5EF4-FFF2-40B4-BE49-F238E27FC236}">
                <a16:creationId xmlns:a16="http://schemas.microsoft.com/office/drawing/2014/main" id="{F45514CE-FA6D-454A-B02F-C6484E1CA9A4}"/>
              </a:ext>
            </a:extLst>
          </p:cNvPr>
          <p:cNvSpPr/>
          <p:nvPr/>
        </p:nvSpPr>
        <p:spPr>
          <a:xfrm>
            <a:off x="8188471" y="1577340"/>
            <a:ext cx="825500" cy="67056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025773D-4193-47F8-B009-0852B77FF72C}"/>
              </a:ext>
            </a:extLst>
          </p:cNvPr>
          <p:cNvSpPr txBox="1"/>
          <p:nvPr/>
        </p:nvSpPr>
        <p:spPr>
          <a:xfrm>
            <a:off x="4388603" y="2247900"/>
            <a:ext cx="223138" cy="276999"/>
          </a:xfrm>
          <a:prstGeom prst="rect">
            <a:avLst/>
          </a:prstGeom>
          <a:noFill/>
        </p:spPr>
        <p:txBody>
          <a:bodyPr wrap="none" rtlCol="0">
            <a:spAutoFit/>
          </a:bodyPr>
          <a:lstStyle/>
          <a:p>
            <a:r>
              <a:rPr lang="en-US" sz="1200" dirty="0">
                <a:solidFill>
                  <a:srgbClr val="0070C0"/>
                </a:solidFill>
              </a:rPr>
              <a:t>.</a:t>
            </a:r>
          </a:p>
        </p:txBody>
      </p:sp>
      <p:sp>
        <p:nvSpPr>
          <p:cNvPr id="5" name="Speech Bubble: Rectangle with Corners Rounded 4">
            <a:extLst>
              <a:ext uri="{FF2B5EF4-FFF2-40B4-BE49-F238E27FC236}">
                <a16:creationId xmlns:a16="http://schemas.microsoft.com/office/drawing/2014/main" id="{591BDB5B-C64E-4380-9AF1-DCC0391DF380}"/>
              </a:ext>
            </a:extLst>
          </p:cNvPr>
          <p:cNvSpPr/>
          <p:nvPr/>
        </p:nvSpPr>
        <p:spPr>
          <a:xfrm>
            <a:off x="7587464" y="2971345"/>
            <a:ext cx="1581150" cy="1117600"/>
          </a:xfrm>
          <a:prstGeom prst="wedgeRoundRectCallout">
            <a:avLst>
              <a:gd name="adj1" fmla="val 15728"/>
              <a:gd name="adj2" fmla="val -100693"/>
              <a:gd name="adj3" fmla="val 16667"/>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0070C0"/>
                </a:solidFill>
              </a:rPr>
              <a:t>Can’t I have a model that looks like this, simple, only with the coefficients I’m interested in…. But unbiased???</a:t>
            </a:r>
            <a:endParaRPr lang="en-US" sz="1100" dirty="0"/>
          </a:p>
        </p:txBody>
      </p:sp>
    </p:spTree>
    <p:extLst>
      <p:ext uri="{BB962C8B-B14F-4D97-AF65-F5344CB8AC3E}">
        <p14:creationId xmlns:p14="http://schemas.microsoft.com/office/powerpoint/2010/main" val="3784834183"/>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79" name="Rectangle 78">
            <a:extLst>
              <a:ext uri="{FF2B5EF4-FFF2-40B4-BE49-F238E27FC236}">
                <a16:creationId xmlns:a16="http://schemas.microsoft.com/office/drawing/2014/main" id="{2FB82883-1DC0-4BE1-A607-009095F33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See the source image">
            <a:extLst>
              <a:ext uri="{FF2B5EF4-FFF2-40B4-BE49-F238E27FC236}">
                <a16:creationId xmlns:a16="http://schemas.microsoft.com/office/drawing/2014/main" id="{2A419B38-8886-4D82-B385-93B9A236FC85}"/>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000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9FA98EAA-A866-4C95-A2A8-44E46FBA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56000">
                <a:schemeClr val="tx1">
                  <a:alpha val="39000"/>
                </a:schemeClr>
              </a:gs>
              <a:gs pos="100000">
                <a:schemeClr val="tx1">
                  <a:alpha val="8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A9E528-DFE7-4FDE-9947-6C0C15B449D5}"/>
              </a:ext>
            </a:extLst>
          </p:cNvPr>
          <p:cNvSpPr>
            <a:spLocks noGrp="1"/>
          </p:cNvSpPr>
          <p:nvPr>
            <p:ph type="title"/>
          </p:nvPr>
        </p:nvSpPr>
        <p:spPr>
          <a:xfrm>
            <a:off x="2103121" y="4727173"/>
            <a:ext cx="7985759" cy="868823"/>
          </a:xfrm>
        </p:spPr>
        <p:txBody>
          <a:bodyPr vert="horz" lIns="91440" tIns="45720" rIns="91440" bIns="45720" rtlCol="0" anchor="b">
            <a:normAutofit/>
          </a:bodyPr>
          <a:lstStyle/>
          <a:p>
            <a:pPr algn="ctr"/>
            <a:r>
              <a:rPr lang="en-US" sz="4000" dirty="0">
                <a:solidFill>
                  <a:schemeClr val="bg1"/>
                </a:solidFill>
              </a:rPr>
              <a:t>Yes, of course!</a:t>
            </a:r>
          </a:p>
        </p:txBody>
      </p:sp>
    </p:spTree>
    <p:extLst>
      <p:ext uri="{BB962C8B-B14F-4D97-AF65-F5344CB8AC3E}">
        <p14:creationId xmlns:p14="http://schemas.microsoft.com/office/powerpoint/2010/main" val="41185280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79" name="Rectangle 78">
            <a:extLst>
              <a:ext uri="{FF2B5EF4-FFF2-40B4-BE49-F238E27FC236}">
                <a16:creationId xmlns:a16="http://schemas.microsoft.com/office/drawing/2014/main" id="{2FB82883-1DC0-4BE1-A607-009095F33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See the source image">
            <a:extLst>
              <a:ext uri="{FF2B5EF4-FFF2-40B4-BE49-F238E27FC236}">
                <a16:creationId xmlns:a16="http://schemas.microsoft.com/office/drawing/2014/main" id="{7ADFEEB7-055B-4A2A-9B9C-3500668C791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7682" b="804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9FA98EAA-A866-4C95-A2A8-44E46FBA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56000">
                <a:schemeClr val="tx1">
                  <a:alpha val="39000"/>
                </a:schemeClr>
              </a:gs>
              <a:gs pos="100000">
                <a:schemeClr val="tx1">
                  <a:alpha val="8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7D4176-4EA3-496B-98B9-2BEA95003EC1}"/>
              </a:ext>
            </a:extLst>
          </p:cNvPr>
          <p:cNvSpPr>
            <a:spLocks noGrp="1"/>
          </p:cNvSpPr>
          <p:nvPr>
            <p:ph type="title"/>
          </p:nvPr>
        </p:nvSpPr>
        <p:spPr>
          <a:xfrm>
            <a:off x="2103121" y="4727173"/>
            <a:ext cx="7985759" cy="868823"/>
          </a:xfrm>
        </p:spPr>
        <p:txBody>
          <a:bodyPr vert="horz" lIns="91440" tIns="45720" rIns="91440" bIns="45720" rtlCol="0" anchor="b">
            <a:normAutofit/>
          </a:bodyPr>
          <a:lstStyle/>
          <a:p>
            <a:pPr algn="ctr"/>
            <a:r>
              <a:rPr lang="en-US" sz="4000" dirty="0">
                <a:solidFill>
                  <a:schemeClr val="bg1"/>
                </a:solidFill>
              </a:rPr>
              <a:t>It’s called </a:t>
            </a:r>
            <a:r>
              <a:rPr lang="en-US" sz="4000" dirty="0">
                <a:solidFill>
                  <a:srgbClr val="FFFF00"/>
                </a:solidFill>
              </a:rPr>
              <a:t>fixed effects</a:t>
            </a:r>
          </a:p>
        </p:txBody>
      </p:sp>
    </p:spTree>
    <p:extLst>
      <p:ext uri="{BB962C8B-B14F-4D97-AF65-F5344CB8AC3E}">
        <p14:creationId xmlns:p14="http://schemas.microsoft.com/office/powerpoint/2010/main" val="38172277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79" name="Rectangle 78">
            <a:extLst>
              <a:ext uri="{FF2B5EF4-FFF2-40B4-BE49-F238E27FC236}">
                <a16:creationId xmlns:a16="http://schemas.microsoft.com/office/drawing/2014/main" id="{2FB82883-1DC0-4BE1-A607-009095F33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See the source image">
            <a:extLst>
              <a:ext uri="{FF2B5EF4-FFF2-40B4-BE49-F238E27FC236}">
                <a16:creationId xmlns:a16="http://schemas.microsoft.com/office/drawing/2014/main" id="{70187AA2-DD08-498F-AFB0-2160E60FB18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3079" b="1192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9FA98EAA-A866-4C95-A2A8-44E46FBA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56000">
                <a:schemeClr val="tx1">
                  <a:alpha val="39000"/>
                </a:schemeClr>
              </a:gs>
              <a:gs pos="100000">
                <a:schemeClr val="tx1">
                  <a:alpha val="8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12EDDF-8039-4653-B7BA-448E8D2FA275}"/>
              </a:ext>
            </a:extLst>
          </p:cNvPr>
          <p:cNvSpPr>
            <a:spLocks noGrp="1"/>
          </p:cNvSpPr>
          <p:nvPr>
            <p:ph type="title"/>
          </p:nvPr>
        </p:nvSpPr>
        <p:spPr>
          <a:xfrm>
            <a:off x="2103121" y="4727173"/>
            <a:ext cx="7985759" cy="868823"/>
          </a:xfrm>
        </p:spPr>
        <p:txBody>
          <a:bodyPr vert="horz" lIns="91440" tIns="45720" rIns="91440" bIns="45720" rtlCol="0" anchor="b">
            <a:normAutofit/>
          </a:bodyPr>
          <a:lstStyle/>
          <a:p>
            <a:pPr algn="ctr"/>
            <a:r>
              <a:rPr lang="en-US" sz="4000" dirty="0">
                <a:solidFill>
                  <a:schemeClr val="bg1"/>
                </a:solidFill>
              </a:rPr>
              <a:t>Stay tuned…</a:t>
            </a:r>
          </a:p>
        </p:txBody>
      </p:sp>
    </p:spTree>
    <p:extLst>
      <p:ext uri="{BB962C8B-B14F-4D97-AF65-F5344CB8AC3E}">
        <p14:creationId xmlns:p14="http://schemas.microsoft.com/office/powerpoint/2010/main" val="1605018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7" name="Rectangle 26">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E8E56E8-5EDB-40C3-A192-C08CB21ADED5}"/>
              </a:ext>
            </a:extLst>
          </p:cNvPr>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dirty="0">
                <a:solidFill>
                  <a:schemeClr val="tx1"/>
                </a:solidFill>
              </a:rPr>
              <a:t>Seriously, what does this mean?</a:t>
            </a:r>
          </a:p>
        </p:txBody>
      </p:sp>
      <p:sp>
        <p:nvSpPr>
          <p:cNvPr id="29" name="Rectangle 28">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Content Placeholder 3">
            <a:extLst>
              <a:ext uri="{FF2B5EF4-FFF2-40B4-BE49-F238E27FC236}">
                <a16:creationId xmlns:a16="http://schemas.microsoft.com/office/drawing/2014/main" id="{5265E8AF-64AF-15A0-79DB-AFAA0241CAAA}"/>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artisticCement/>
                    </a14:imgEffect>
                  </a14:imgLayer>
                </a14:imgProps>
              </a:ext>
            </a:extLst>
          </a:blip>
          <a:srcRect l="10187" r="22492" b="1"/>
          <a:stretch/>
        </p:blipFill>
        <p:spPr>
          <a:xfrm>
            <a:off x="4654295" y="10"/>
            <a:ext cx="7537705" cy="6857990"/>
          </a:xfrm>
          <a:prstGeom prst="rect">
            <a:avLst/>
          </a:prstGeom>
        </p:spPr>
      </p:pic>
    </p:spTree>
    <p:extLst>
      <p:ext uri="{BB962C8B-B14F-4D97-AF65-F5344CB8AC3E}">
        <p14:creationId xmlns:p14="http://schemas.microsoft.com/office/powerpoint/2010/main" val="3230661144"/>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C37D5-ACF0-4F57-BBEB-792E99ED9079}"/>
              </a:ext>
            </a:extLst>
          </p:cNvPr>
          <p:cNvSpPr>
            <a:spLocks noGrp="1"/>
          </p:cNvSpPr>
          <p:nvPr>
            <p:ph type="title"/>
          </p:nvPr>
        </p:nvSpPr>
        <p:spPr/>
        <p:txBody>
          <a:bodyPr/>
          <a:lstStyle/>
          <a:p>
            <a:r>
              <a:rPr lang="en-US" dirty="0"/>
              <a:t>Pooled data :</a:t>
            </a:r>
            <a:br>
              <a:rPr lang="en-US" dirty="0"/>
            </a:br>
            <a:r>
              <a:rPr lang="en-US" dirty="0"/>
              <a:t>A different sample of entities at each time period</a:t>
            </a:r>
          </a:p>
        </p:txBody>
      </p:sp>
      <p:graphicFrame>
        <p:nvGraphicFramePr>
          <p:cNvPr id="6" name="Diagram 5">
            <a:extLst>
              <a:ext uri="{FF2B5EF4-FFF2-40B4-BE49-F238E27FC236}">
                <a16:creationId xmlns:a16="http://schemas.microsoft.com/office/drawing/2014/main" id="{CDEFB82B-57FA-453C-9B1C-8C5913B0B997}"/>
              </a:ext>
            </a:extLst>
          </p:cNvPr>
          <p:cNvGraphicFramePr/>
          <p:nvPr>
            <p:extLst>
              <p:ext uri="{D42A27DB-BD31-4B8C-83A1-F6EECF244321}">
                <p14:modId xmlns:p14="http://schemas.microsoft.com/office/powerpoint/2010/main" val="4063149285"/>
              </p:ext>
            </p:extLst>
          </p:nvPr>
        </p:nvGraphicFramePr>
        <p:xfrm>
          <a:off x="736600" y="1890876"/>
          <a:ext cx="9977120" cy="43281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94754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9" name="Rectangle 28">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0131C7-FEB2-4DBA-B4F2-87C3168E8075}"/>
              </a:ext>
            </a:extLst>
          </p:cNvPr>
          <p:cNvSpPr>
            <a:spLocks noGrp="1"/>
          </p:cNvSpPr>
          <p:nvPr>
            <p:ph type="title"/>
          </p:nvPr>
        </p:nvSpPr>
        <p:spPr>
          <a:xfrm>
            <a:off x="581191" y="1020431"/>
            <a:ext cx="10993549" cy="1475013"/>
          </a:xfrm>
        </p:spPr>
        <p:txBody>
          <a:bodyPr vert="horz" lIns="91440" tIns="45720" rIns="91440" bIns="45720" rtlCol="0" anchor="b">
            <a:normAutofit/>
          </a:bodyPr>
          <a:lstStyle/>
          <a:p>
            <a:r>
              <a:rPr lang="en-US" sz="3300" dirty="0"/>
              <a:t>Pooled data is like a time series of cross-sections</a:t>
            </a:r>
          </a:p>
        </p:txBody>
      </p:sp>
      <p:sp>
        <p:nvSpPr>
          <p:cNvPr id="31" name="Rectangle 30">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16" name="Picture 2" descr="See the source image">
            <a:extLst>
              <a:ext uri="{FF2B5EF4-FFF2-40B4-BE49-F238E27FC236}">
                <a16:creationId xmlns:a16="http://schemas.microsoft.com/office/drawing/2014/main" id="{28159675-C6BA-4BFE-BFB3-7C50ABD9EB8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8438" r="1" b="4456"/>
          <a:stretch/>
        </p:blipFill>
        <p:spPr bwMode="auto">
          <a:xfrm>
            <a:off x="448733" y="3081867"/>
            <a:ext cx="11260667" cy="3310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2541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79" name="Rectangle 78">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3DEA3D-9FEF-47E9-A72A-5217CE1A39FA}"/>
              </a:ext>
            </a:extLst>
          </p:cNvPr>
          <p:cNvSpPr>
            <a:spLocks noGrp="1"/>
          </p:cNvSpPr>
          <p:nvPr>
            <p:ph type="title"/>
          </p:nvPr>
        </p:nvSpPr>
        <p:spPr>
          <a:xfrm>
            <a:off x="581191" y="1020431"/>
            <a:ext cx="10993549" cy="1475013"/>
          </a:xfrm>
        </p:spPr>
        <p:txBody>
          <a:bodyPr vert="horz" lIns="91440" tIns="45720" rIns="91440" bIns="45720" rtlCol="0" anchor="b">
            <a:normAutofit/>
          </a:bodyPr>
          <a:lstStyle/>
          <a:p>
            <a:r>
              <a:rPr lang="en-US" sz="3600" dirty="0"/>
              <a:t>Election polls are an example of pooled data</a:t>
            </a:r>
            <a:br>
              <a:rPr lang="en-US" sz="3600" dirty="0"/>
            </a:br>
            <a:r>
              <a:rPr lang="en-US" sz="2200" dirty="0"/>
              <a:t>a different group of people is sampled at each time</a:t>
            </a:r>
            <a:endParaRPr lang="en-US" sz="3600" dirty="0"/>
          </a:p>
        </p:txBody>
      </p:sp>
      <p:sp>
        <p:nvSpPr>
          <p:cNvPr id="81" name="Rectangle 80">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82">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5" name="Rectangle 84">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2050" name="Picture 2" descr="See the source image">
            <a:extLst>
              <a:ext uri="{FF2B5EF4-FFF2-40B4-BE49-F238E27FC236}">
                <a16:creationId xmlns:a16="http://schemas.microsoft.com/office/drawing/2014/main" id="{A9CC9738-0629-44EC-A2A6-F930CB296A1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5397" r="1" b="36011"/>
          <a:stretch/>
        </p:blipFill>
        <p:spPr bwMode="auto">
          <a:xfrm>
            <a:off x="448733" y="3081867"/>
            <a:ext cx="11260667" cy="3310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8877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81" name="Rectangle 80">
            <a:extLst>
              <a:ext uri="{FF2B5EF4-FFF2-40B4-BE49-F238E27FC236}">
                <a16:creationId xmlns:a16="http://schemas.microsoft.com/office/drawing/2014/main" id="{2FB82883-1DC0-4BE1-A607-009095F33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See the source image">
            <a:extLst>
              <a:ext uri="{FF2B5EF4-FFF2-40B4-BE49-F238E27FC236}">
                <a16:creationId xmlns:a16="http://schemas.microsoft.com/office/drawing/2014/main" id="{20EB516D-590B-47FA-81C6-3CB82D4A218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752" b="1702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82">
            <a:extLst>
              <a:ext uri="{FF2B5EF4-FFF2-40B4-BE49-F238E27FC236}">
                <a16:creationId xmlns:a16="http://schemas.microsoft.com/office/drawing/2014/main" id="{9FA98EAA-A866-4C95-A2A8-44E46FBA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56000">
                <a:schemeClr val="tx1">
                  <a:alpha val="39000"/>
                </a:schemeClr>
              </a:gs>
              <a:gs pos="100000">
                <a:schemeClr val="tx1">
                  <a:alpha val="8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DE023C-D863-4282-83F4-F2333AD80478}"/>
              </a:ext>
            </a:extLst>
          </p:cNvPr>
          <p:cNvSpPr>
            <a:spLocks noGrp="1"/>
          </p:cNvSpPr>
          <p:nvPr>
            <p:ph type="title"/>
          </p:nvPr>
        </p:nvSpPr>
        <p:spPr>
          <a:xfrm>
            <a:off x="6934200" y="453643"/>
            <a:ext cx="4811266" cy="5142353"/>
          </a:xfrm>
        </p:spPr>
        <p:txBody>
          <a:bodyPr vert="horz" lIns="91440" tIns="45720" rIns="91440" bIns="45720" rtlCol="0" anchor="b">
            <a:normAutofit/>
          </a:bodyPr>
          <a:lstStyle/>
          <a:p>
            <a:pPr algn="ctr"/>
            <a:r>
              <a:rPr lang="en-US" sz="4000" dirty="0">
                <a:solidFill>
                  <a:schemeClr val="bg1"/>
                </a:solidFill>
              </a:rPr>
              <a:t>In pooled regression, just forget you have panel data and run an ordinary linear regression instead</a:t>
            </a:r>
          </a:p>
        </p:txBody>
      </p:sp>
    </p:spTree>
    <p:extLst>
      <p:ext uri="{BB962C8B-B14F-4D97-AF65-F5344CB8AC3E}">
        <p14:creationId xmlns:p14="http://schemas.microsoft.com/office/powerpoint/2010/main" val="674494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81" name="Rectangle 80">
            <a:extLst>
              <a:ext uri="{FF2B5EF4-FFF2-40B4-BE49-F238E27FC236}">
                <a16:creationId xmlns:a16="http://schemas.microsoft.com/office/drawing/2014/main" id="{2FB82883-1DC0-4BE1-A607-009095F33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See the source image">
            <a:extLst>
              <a:ext uri="{FF2B5EF4-FFF2-40B4-BE49-F238E27FC236}">
                <a16:creationId xmlns:a16="http://schemas.microsoft.com/office/drawing/2014/main" id="{20EB516D-590B-47FA-81C6-3CB82D4A218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752" b="1702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82">
            <a:extLst>
              <a:ext uri="{FF2B5EF4-FFF2-40B4-BE49-F238E27FC236}">
                <a16:creationId xmlns:a16="http://schemas.microsoft.com/office/drawing/2014/main" id="{9FA98EAA-A866-4C95-A2A8-44E46FBA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56000">
                <a:schemeClr val="tx1">
                  <a:alpha val="39000"/>
                </a:schemeClr>
              </a:gs>
              <a:gs pos="100000">
                <a:schemeClr val="tx1">
                  <a:alpha val="8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DE023C-D863-4282-83F4-F2333AD80478}"/>
              </a:ext>
            </a:extLst>
          </p:cNvPr>
          <p:cNvSpPr>
            <a:spLocks noGrp="1"/>
          </p:cNvSpPr>
          <p:nvPr>
            <p:ph type="title"/>
          </p:nvPr>
        </p:nvSpPr>
        <p:spPr>
          <a:xfrm>
            <a:off x="6934200" y="453643"/>
            <a:ext cx="4811266" cy="5142353"/>
          </a:xfrm>
        </p:spPr>
        <p:txBody>
          <a:bodyPr vert="horz" lIns="91440" tIns="45720" rIns="91440" bIns="45720" rtlCol="0" anchor="b">
            <a:normAutofit/>
          </a:bodyPr>
          <a:lstStyle/>
          <a:p>
            <a:pPr algn="ctr"/>
            <a:r>
              <a:rPr lang="en-US" sz="4000" dirty="0">
                <a:solidFill>
                  <a:schemeClr val="bg1"/>
                </a:solidFill>
              </a:rPr>
              <a:t>This means we stack all observations and treat them as independent observations</a:t>
            </a:r>
          </a:p>
        </p:txBody>
      </p:sp>
    </p:spTree>
    <p:extLst>
      <p:ext uri="{BB962C8B-B14F-4D97-AF65-F5344CB8AC3E}">
        <p14:creationId xmlns:p14="http://schemas.microsoft.com/office/powerpoint/2010/main" val="407747811"/>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27BD4C1-B6B1-4715-ABF9-E660A51A4E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{6B0E4817-7F73-4398-9B07-807EE68E56EC}tf33552983_win32</Template>
  <TotalTime>3801</TotalTime>
  <Words>1654</Words>
  <Application>Microsoft Office PowerPoint</Application>
  <PresentationFormat>Widescreen</PresentationFormat>
  <Paragraphs>152</Paragraphs>
  <Slides>37</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Calibri</vt:lpstr>
      <vt:lpstr>Cambria Math</vt:lpstr>
      <vt:lpstr>Franklin Gothic Book</vt:lpstr>
      <vt:lpstr>Franklin Gothic Demi</vt:lpstr>
      <vt:lpstr>Gill Sans MT</vt:lpstr>
      <vt:lpstr>Wingdings 2</vt:lpstr>
      <vt:lpstr>DividendVTI</vt:lpstr>
      <vt:lpstr>Pooled Regression</vt:lpstr>
      <vt:lpstr>A Pooled regression treats panel data as if it were pooled data</vt:lpstr>
      <vt:lpstr>PowerPoint Presentation</vt:lpstr>
      <vt:lpstr>Seriously, what does this mean?</vt:lpstr>
      <vt:lpstr>Pooled data : A different sample of entities at each time period</vt:lpstr>
      <vt:lpstr>Pooled data is like a time series of cross-sections</vt:lpstr>
      <vt:lpstr>Election polls are an example of pooled data a different group of people is sampled at each time</vt:lpstr>
      <vt:lpstr>In pooled regression, just forget you have panel data and run an ordinary linear regression instead</vt:lpstr>
      <vt:lpstr>This means we stack all observations and treat them as independent observations</vt:lpstr>
      <vt:lpstr>Awesome! Can I do that?</vt:lpstr>
      <vt:lpstr>Ignoring a relevant variable typically leads to biased estimates of the coefficients…</vt:lpstr>
      <vt:lpstr>Ignoring a relevant variable typically leads to biased estimates of the coefficients…</vt:lpstr>
      <vt:lpstr>What does  X^T U=0 mean in practice?</vt:lpstr>
      <vt:lpstr>It means that the Unobserved variables (U) are unrelated to the observed characteristics of the entities (X)</vt:lpstr>
      <vt:lpstr>Exercise</vt:lpstr>
      <vt:lpstr>Exercise</vt:lpstr>
      <vt:lpstr>X^T U=0  means coefficients are unbiased, but this does not mean Pooled regression works perfectly …</vt:lpstr>
      <vt:lpstr>PowerPoint Presentation</vt:lpstr>
      <vt:lpstr>PowerPoint Presentation</vt:lpstr>
      <vt:lpstr>PowerPoint Presentation</vt:lpstr>
      <vt:lpstr>PowerPoint Presentation</vt:lpstr>
      <vt:lpstr>OK, so can I use pooled regression?</vt:lpstr>
      <vt:lpstr>Breusch-PagaN lagrange multipliers test</vt:lpstr>
      <vt:lpstr>Breusch-PagaN lagrange multipliers test</vt:lpstr>
      <vt:lpstr>Breusch-PagaN lagrange multipliers test</vt:lpstr>
      <vt:lpstr>How about an example?</vt:lpstr>
      <vt:lpstr>Is investment determined by company value?  The Grunfeld dataset</vt:lpstr>
      <vt:lpstr>What if we try to capture U_i by using a dummy for each i?</vt:lpstr>
      <vt:lpstr>Is investment determined by company value?  The Grunfeld dataset</vt:lpstr>
      <vt:lpstr>Is investment determined by company value?  The Grunfeld dataset</vt:lpstr>
      <vt:lpstr>Is investment determined by company value?  The Grunfeld dataset</vt:lpstr>
      <vt:lpstr>Is investment determined by company value?  The Grunfeld dataset</vt:lpstr>
      <vt:lpstr>Is investment determined by company value?  The Grunfeld dataset</vt:lpstr>
      <vt:lpstr>Is investment determined by company value?  The Grunfeld dataset</vt:lpstr>
      <vt:lpstr>Yes, of course!</vt:lpstr>
      <vt:lpstr>It’s called fixed effects</vt:lpstr>
      <vt:lpstr>Stay tuned…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proximity-based predictive models</dc:title>
  <dc:creator>Felipe Buchbinder, Ph.D.</dc:creator>
  <cp:lastModifiedBy>Felipe Buchbinder</cp:lastModifiedBy>
  <cp:revision>34</cp:revision>
  <dcterms:created xsi:type="dcterms:W3CDTF">2021-09-03T02:11:03Z</dcterms:created>
  <dcterms:modified xsi:type="dcterms:W3CDTF">2022-08-27T02:11:15Z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